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7"/>
  </p:notesMasterIdLst>
  <p:sldIdLst>
    <p:sldId id="384" r:id="rId3"/>
    <p:sldId id="262" r:id="rId4"/>
    <p:sldId id="382" r:id="rId5"/>
    <p:sldId id="263" r:id="rId6"/>
    <p:sldId id="378" r:id="rId7"/>
    <p:sldId id="353" r:id="rId8"/>
    <p:sldId id="354" r:id="rId9"/>
    <p:sldId id="379" r:id="rId10"/>
    <p:sldId id="356" r:id="rId11"/>
    <p:sldId id="380" r:id="rId12"/>
    <p:sldId id="357" r:id="rId13"/>
    <p:sldId id="358" r:id="rId14"/>
    <p:sldId id="359" r:id="rId15"/>
    <p:sldId id="360" r:id="rId16"/>
    <p:sldId id="367" r:id="rId17"/>
    <p:sldId id="368" r:id="rId18"/>
    <p:sldId id="387" r:id="rId19"/>
    <p:sldId id="377" r:id="rId20"/>
    <p:sldId id="388" r:id="rId21"/>
    <p:sldId id="385" r:id="rId22"/>
    <p:sldId id="383" r:id="rId23"/>
    <p:sldId id="386" r:id="rId24"/>
    <p:sldId id="372" r:id="rId25"/>
    <p:sldId id="381" r:id="rId26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B1B"/>
    <a:srgbClr val="7B1F28"/>
    <a:srgbClr val="72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7" autoAdjust="0"/>
    <p:restoredTop sz="95501" autoAdjust="0"/>
  </p:normalViewPr>
  <p:slideViewPr>
    <p:cSldViewPr snapToGrid="0">
      <p:cViewPr varScale="1">
        <p:scale>
          <a:sx n="117" d="100"/>
          <a:sy n="117" d="100"/>
        </p:scale>
        <p:origin x="-546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4" Type="http://schemas.openxmlformats.org/officeDocument/2006/relationships/image" Target="../media/image6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311CE-A0B1-44D6-8627-E2DBE89ADB78}" type="doc">
      <dgm:prSet loTypeId="urn:microsoft.com/office/officeart/2005/8/layout/cycle4#1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21CBEE4-FEF3-4CEF-ABAF-70DEA3E9C104}">
      <dgm:prSet phldrT="[Текст]" custT="1"/>
      <dgm:spPr>
        <a:blipFill dpi="0" rotWithShape="0">
          <a:blip xmlns:r="http://schemas.openxmlformats.org/officeDocument/2006/relationships" r:embed="rId1"/>
          <a:srcRect/>
          <a:tile tx="241300" ty="133350" sx="31000" sy="31000" flip="none" algn="tl"/>
        </a:blipFill>
      </dgm:spPr>
      <dgm:t>
        <a:bodyPr/>
        <a:lstStyle/>
        <a:p>
          <a:endParaRPr lang="ru-RU" sz="4800" dirty="0">
            <a:solidFill>
              <a:schemeClr val="tx1"/>
            </a:solidFill>
          </a:endParaRPr>
        </a:p>
      </dgm:t>
    </dgm:pt>
    <dgm:pt modelId="{2DF841A3-5DBF-44FF-86AD-18F590BFE873}" type="sibTrans" cxnId="{89267890-CF95-4DB4-9BA6-BF8713E1F483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2C950CA1-B19C-46E8-8B59-D4E2FDE5648D}" type="parTrans" cxnId="{89267890-CF95-4DB4-9BA6-BF8713E1F483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0EF42F5A-EA85-45C6-AC41-6485AAB04397}" type="pres">
      <dgm:prSet presAssocID="{59E311CE-A0B1-44D6-8627-E2DBE89ADB7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44933B-2FF6-4B19-86A9-E7B436BC8867}" type="pres">
      <dgm:prSet presAssocID="{59E311CE-A0B1-44D6-8627-E2DBE89ADB78}" presName="children" presStyleCnt="0"/>
      <dgm:spPr/>
    </dgm:pt>
    <dgm:pt modelId="{89A1BFA5-7E45-4C68-832C-9CEFD0E2E76C}" type="pres">
      <dgm:prSet presAssocID="{59E311CE-A0B1-44D6-8627-E2DBE89ADB78}" presName="childPlaceholder" presStyleCnt="0"/>
      <dgm:spPr/>
    </dgm:pt>
    <dgm:pt modelId="{487B5444-FF83-4AE3-ABF8-7D14047C5ECB}" type="pres">
      <dgm:prSet presAssocID="{59E311CE-A0B1-44D6-8627-E2DBE89ADB78}" presName="circle" presStyleCnt="0"/>
      <dgm:spPr/>
    </dgm:pt>
    <dgm:pt modelId="{BC644FF2-65D4-40D8-AF04-27237B4E05A2}" type="pres">
      <dgm:prSet presAssocID="{59E311CE-A0B1-44D6-8627-E2DBE89ADB7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BD5D3-A647-4F83-BD76-A8584BEBE073}" type="pres">
      <dgm:prSet presAssocID="{59E311CE-A0B1-44D6-8627-E2DBE89ADB78}" presName="quadrant2" presStyleLbl="node1" presStyleIdx="1" presStyleCnt="4">
        <dgm:presLayoutVars>
          <dgm:chMax val="1"/>
          <dgm:bulletEnabled val="1"/>
        </dgm:presLayoutVars>
      </dgm:prSet>
      <dgm:spPr>
        <a:blipFill dpi="0" rotWithShape="0">
          <a:blip xmlns:r="http://schemas.openxmlformats.org/officeDocument/2006/relationships" r:embed="rId2"/>
          <a:srcRect/>
          <a:tile tx="-1676400" ty="38100" sx="85000" sy="85000" flip="none" algn="tl"/>
        </a:blipFill>
      </dgm:spPr>
      <dgm:t>
        <a:bodyPr/>
        <a:lstStyle/>
        <a:p>
          <a:endParaRPr lang="ru-RU"/>
        </a:p>
      </dgm:t>
    </dgm:pt>
    <dgm:pt modelId="{F03E41C5-FDEB-4355-B62E-75EEF457AB19}" type="pres">
      <dgm:prSet presAssocID="{59E311CE-A0B1-44D6-8627-E2DBE89ADB78}" presName="quadrant3" presStyleLbl="node1" presStyleIdx="2" presStyleCnt="4" custLinFactNeighborX="-83" custLinFactNeighborY="-106">
        <dgm:presLayoutVars>
          <dgm:chMax val="1"/>
          <dgm:bulletEnabled val="1"/>
        </dgm:presLayoutVars>
      </dgm:prSet>
      <dgm:spPr>
        <a:blipFill dpi="0" rotWithShape="0">
          <a:blip xmlns:r="http://schemas.openxmlformats.org/officeDocument/2006/relationships" r:embed="rId3"/>
          <a:srcRect/>
          <a:tile tx="-1149350" ty="-647700" sx="30000" sy="30000" flip="none" algn="tl"/>
        </a:blipFill>
      </dgm:spPr>
      <dgm:t>
        <a:bodyPr/>
        <a:lstStyle/>
        <a:p>
          <a:endParaRPr lang="ru-RU"/>
        </a:p>
      </dgm:t>
    </dgm:pt>
    <dgm:pt modelId="{9E506595-9879-4A4F-8014-525AC60013F3}" type="pres">
      <dgm:prSet presAssocID="{59E311CE-A0B1-44D6-8627-E2DBE89ADB78}" presName="quadrant4" presStyleLbl="node1" presStyleIdx="3" presStyleCnt="4">
        <dgm:presLayoutVars>
          <dgm:chMax val="1"/>
          <dgm:bulletEnabled val="1"/>
        </dgm:presLayoutVars>
      </dgm:prSet>
      <dgm:spPr>
        <a:blipFill dpi="0" rotWithShape="0">
          <a:blip xmlns:r="http://schemas.openxmlformats.org/officeDocument/2006/relationships" r:embed="rId4"/>
          <a:srcRect/>
          <a:tile tx="-1562100" ty="-1466850" sx="42000" sy="42000" flip="none" algn="tl"/>
        </a:blipFill>
      </dgm:spPr>
    </dgm:pt>
    <dgm:pt modelId="{0D245660-3D5F-4D09-8AE7-D05BDB1728A4}" type="pres">
      <dgm:prSet presAssocID="{59E311CE-A0B1-44D6-8627-E2DBE89ADB78}" presName="quadrantPlaceholder" presStyleCnt="0"/>
      <dgm:spPr/>
    </dgm:pt>
    <dgm:pt modelId="{3412BD0D-F915-4B9E-8B86-CF81E6E6AFE5}" type="pres">
      <dgm:prSet presAssocID="{59E311CE-A0B1-44D6-8627-E2DBE89ADB78}" presName="center1" presStyleLbl="fgShp" presStyleIdx="0" presStyleCnt="2" custFlipVert="1" custFlipHor="1" custScaleX="3511" custScaleY="4038" custLinFactX="-171190" custLinFactY="185320" custLinFactNeighborX="-200000" custLinFactNeighborY="200000"/>
      <dgm:spPr>
        <a:noFill/>
      </dgm:spPr>
    </dgm:pt>
    <dgm:pt modelId="{F96EA43C-8515-479B-9ADB-6807357FF692}" type="pres">
      <dgm:prSet presAssocID="{59E311CE-A0B1-44D6-8627-E2DBE89ADB78}" presName="center2" presStyleLbl="fgShp" presStyleIdx="1" presStyleCnt="2" custScaleX="3511" custScaleY="4038" custLinFactX="-107168" custLinFactY="103182" custLinFactNeighborX="-200000" custLinFactNeighborY="200000"/>
      <dgm:spPr>
        <a:noFill/>
      </dgm:spPr>
    </dgm:pt>
  </dgm:ptLst>
  <dgm:cxnLst>
    <dgm:cxn modelId="{B76F1B05-5E53-4818-8DC3-530B29F1DA44}" type="presOf" srcId="{421CBEE4-FEF3-4CEF-ABAF-70DEA3E9C104}" destId="{BC644FF2-65D4-40D8-AF04-27237B4E05A2}" srcOrd="0" destOrd="0" presId="urn:microsoft.com/office/officeart/2005/8/layout/cycle4#1"/>
    <dgm:cxn modelId="{37315264-CAF3-4CA7-A2D4-C0E03D116DF4}" type="presOf" srcId="{59E311CE-A0B1-44D6-8627-E2DBE89ADB78}" destId="{0EF42F5A-EA85-45C6-AC41-6485AAB04397}" srcOrd="0" destOrd="0" presId="urn:microsoft.com/office/officeart/2005/8/layout/cycle4#1"/>
    <dgm:cxn modelId="{89267890-CF95-4DB4-9BA6-BF8713E1F483}" srcId="{59E311CE-A0B1-44D6-8627-E2DBE89ADB78}" destId="{421CBEE4-FEF3-4CEF-ABAF-70DEA3E9C104}" srcOrd="0" destOrd="0" parTransId="{2C950CA1-B19C-46E8-8B59-D4E2FDE5648D}" sibTransId="{2DF841A3-5DBF-44FF-86AD-18F590BFE873}"/>
    <dgm:cxn modelId="{2DD156F7-3ED4-43FD-B849-559BF301E6C1}" type="presParOf" srcId="{0EF42F5A-EA85-45C6-AC41-6485AAB04397}" destId="{9644933B-2FF6-4B19-86A9-E7B436BC8867}" srcOrd="0" destOrd="0" presId="urn:microsoft.com/office/officeart/2005/8/layout/cycle4#1"/>
    <dgm:cxn modelId="{C30239A3-26BF-4FC4-9244-307A81686400}" type="presParOf" srcId="{9644933B-2FF6-4B19-86A9-E7B436BC8867}" destId="{89A1BFA5-7E45-4C68-832C-9CEFD0E2E76C}" srcOrd="0" destOrd="0" presId="urn:microsoft.com/office/officeart/2005/8/layout/cycle4#1"/>
    <dgm:cxn modelId="{EA1EB965-89FF-4965-B68D-99DD021695B1}" type="presParOf" srcId="{0EF42F5A-EA85-45C6-AC41-6485AAB04397}" destId="{487B5444-FF83-4AE3-ABF8-7D14047C5ECB}" srcOrd="1" destOrd="0" presId="urn:microsoft.com/office/officeart/2005/8/layout/cycle4#1"/>
    <dgm:cxn modelId="{BDB0FADF-5B3C-4448-AE4A-6D0E58136158}" type="presParOf" srcId="{487B5444-FF83-4AE3-ABF8-7D14047C5ECB}" destId="{BC644FF2-65D4-40D8-AF04-27237B4E05A2}" srcOrd="0" destOrd="0" presId="urn:microsoft.com/office/officeart/2005/8/layout/cycle4#1"/>
    <dgm:cxn modelId="{B70A5BA5-BA4A-48D1-9147-918C935F9201}" type="presParOf" srcId="{487B5444-FF83-4AE3-ABF8-7D14047C5ECB}" destId="{3B7BD5D3-A647-4F83-BD76-A8584BEBE073}" srcOrd="1" destOrd="0" presId="urn:microsoft.com/office/officeart/2005/8/layout/cycle4#1"/>
    <dgm:cxn modelId="{E9FF4A12-E458-43BA-9113-592D2CD3CC61}" type="presParOf" srcId="{487B5444-FF83-4AE3-ABF8-7D14047C5ECB}" destId="{F03E41C5-FDEB-4355-B62E-75EEF457AB19}" srcOrd="2" destOrd="0" presId="urn:microsoft.com/office/officeart/2005/8/layout/cycle4#1"/>
    <dgm:cxn modelId="{92B18E01-8BDE-4439-992C-B2CF8A7BE8EB}" type="presParOf" srcId="{487B5444-FF83-4AE3-ABF8-7D14047C5ECB}" destId="{9E506595-9879-4A4F-8014-525AC60013F3}" srcOrd="3" destOrd="0" presId="urn:microsoft.com/office/officeart/2005/8/layout/cycle4#1"/>
    <dgm:cxn modelId="{93F73A9A-6094-473A-829D-D8690A54F6A9}" type="presParOf" srcId="{487B5444-FF83-4AE3-ABF8-7D14047C5ECB}" destId="{0D245660-3D5F-4D09-8AE7-D05BDB1728A4}" srcOrd="4" destOrd="0" presId="urn:microsoft.com/office/officeart/2005/8/layout/cycle4#1"/>
    <dgm:cxn modelId="{E493ACF7-153F-47E3-BA10-6420D775044B}" type="presParOf" srcId="{0EF42F5A-EA85-45C6-AC41-6485AAB04397}" destId="{3412BD0D-F915-4B9E-8B86-CF81E6E6AFE5}" srcOrd="2" destOrd="0" presId="urn:microsoft.com/office/officeart/2005/8/layout/cycle4#1"/>
    <dgm:cxn modelId="{708C2D78-CD8C-45B0-96A5-A0AF039A2A73}" type="presParOf" srcId="{0EF42F5A-EA85-45C6-AC41-6485AAB04397}" destId="{F96EA43C-8515-479B-9ADB-6807357FF692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444F5-4E58-4237-A9FC-1BA61A435E8E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A25CF-39F7-4ADE-8DD5-3DD79BB538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0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Добрый день, дамы и господа! Мы рады приветствовать вас на Дне открытых дверей в стенах Дзержинского филиала «Российской академии народного хозяйства и государственной службы при Президенте Российской Федерации». Меня зовут Александр, я (заместитель) ответственный секретарь приемной подкомиссии нашего филиала, сегодня мы с коллегами постараемся максимально полно (на сколько это позволит нам наш формат мероприятия)  познакомить Вас с нашим Уникальным  ВУЗом.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Первым на эту сцену, рассказать о том что такое РАНХиГС сегодня приглашаем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(заместителя) директора Дзержинского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i="1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A25CF-39F7-4ADE-8DD5-3DD79BB538AB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A25CF-39F7-4ADE-8DD5-3DD79BB538A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3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57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8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15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80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72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88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5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17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09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78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6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9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60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89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8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6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9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3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703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2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E273B-64F3-41F6-A5A4-BEB46FF433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25DCD-79CA-4830-AFF5-3F7A73996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7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CDA51-4611-458D-9285-86C23E66E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1C51F-2CAD-45CF-AF22-049BBFD651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6.png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61950" y="14858"/>
            <a:ext cx="12192000" cy="6843142"/>
            <a:chOff x="0" y="14858"/>
            <a:chExt cx="12192000" cy="684314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858"/>
              <a:ext cx="12192000" cy="684314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1626"/>
              <a:ext cx="12192000" cy="342151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955458" y="3451013"/>
              <a:ext cx="5206182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800" b="1" dirty="0">
                  <a:solidFill>
                    <a:prstClr val="white"/>
                  </a:solidFill>
                  <a:ea typeface="HeliosCond" charset="0"/>
                  <a:cs typeface="HeliosCond" charset="0"/>
                </a:rPr>
                <a:t>ПРИЕМНАЯ КАМПАНИЯ</a:t>
              </a:r>
            </a:p>
            <a:p>
              <a:pPr algn="ctr"/>
              <a:r>
                <a:rPr lang="ru-RU" sz="8000" b="1" dirty="0" smtClean="0">
                  <a:solidFill>
                    <a:prstClr val="white"/>
                  </a:solidFill>
                  <a:ea typeface="HeliosCond" charset="0"/>
                  <a:cs typeface="HeliosCond" charset="0"/>
                </a:rPr>
                <a:t>2021</a:t>
              </a:r>
              <a:endParaRPr lang="ru-RU" sz="8000" b="1" dirty="0">
                <a:solidFill>
                  <a:prstClr val="white"/>
                </a:solidFill>
                <a:ea typeface="HeliosCond" charset="0"/>
                <a:cs typeface="HeliosCo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1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72442" y="-2672444"/>
            <a:ext cx="6858003" cy="1220288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888"/>
            <a:ext cx="12192000" cy="68579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5" y="34725"/>
            <a:ext cx="8867730" cy="152048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72692" y="262557"/>
            <a:ext cx="8239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Количество бюджетных мест в 2021 году </a:t>
            </a:r>
          </a:p>
          <a:p>
            <a:r>
              <a:rPr lang="ru-RU" sz="32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на программы высшего образования</a:t>
            </a:r>
            <a:endParaRPr lang="ru-RU" sz="32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149689" y="4541581"/>
            <a:ext cx="7950250" cy="2024746"/>
            <a:chOff x="-112672" y="1590754"/>
            <a:chExt cx="6382713" cy="2547260"/>
          </a:xfrm>
        </p:grpSpPr>
        <p:grpSp>
          <p:nvGrpSpPr>
            <p:cNvPr id="80" name="Группа 79"/>
            <p:cNvGrpSpPr/>
            <p:nvPr/>
          </p:nvGrpSpPr>
          <p:grpSpPr>
            <a:xfrm>
              <a:off x="-94988" y="1590754"/>
              <a:ext cx="6365029" cy="2547260"/>
              <a:chOff x="2335326" y="1588124"/>
              <a:chExt cx="6365029" cy="2547260"/>
            </a:xfrm>
          </p:grpSpPr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5326" y="1588124"/>
                <a:ext cx="6338604" cy="2547260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2344066" y="1816307"/>
                <a:ext cx="6356289" cy="1045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Очная форма:</a:t>
                </a:r>
              </a:p>
              <a:p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38.03.04 Государственное и муниципальное управление  - 15 мест</a:t>
                </a:r>
                <a:endParaRPr lang="ru-RU" sz="24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-112672" y="3443429"/>
              <a:ext cx="6356288" cy="580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 38.03.01 Экономика - 10 мест</a:t>
              </a:r>
              <a:endPara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49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"/>
            <a:ext cx="12192000" cy="68783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845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75780" y="309225"/>
            <a:ext cx="11435787" cy="5434914"/>
            <a:chOff x="461933" y="815126"/>
            <a:chExt cx="11435787" cy="543491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933" y="815126"/>
              <a:ext cx="11435787" cy="54349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336793" y="1461457"/>
              <a:ext cx="40659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Дисциплины ЕГЭ:</a:t>
              </a:r>
              <a:endParaRPr lang="ru-RU" sz="4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2632" y="3532583"/>
              <a:ext cx="3620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Русский язык</a:t>
              </a:r>
              <a:endParaRPr lang="ru-RU" sz="36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57116" y="3172453"/>
              <a:ext cx="36202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Математика</a:t>
              </a:r>
            </a:p>
            <a:p>
              <a:pPr algn="ctr"/>
              <a:r>
                <a:rPr lang="ru-RU" sz="3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(профильная)</a:t>
              </a:r>
              <a:endParaRPr lang="ru-RU" sz="36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10552" y="5085179"/>
              <a:ext cx="3620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Обществознание</a:t>
              </a:r>
              <a:endParaRPr lang="ru-RU" sz="36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4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17" y="0"/>
            <a:ext cx="121920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23"/>
            <a:ext cx="12192000" cy="68673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934" y="1971855"/>
            <a:ext cx="4144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317266" y="1383746"/>
            <a:ext cx="4906601" cy="2720189"/>
            <a:chOff x="2518611" y="3243138"/>
            <a:chExt cx="4906601" cy="2720189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4419311" y="4754880"/>
              <a:ext cx="2887180" cy="778520"/>
              <a:chOff x="3900764" y="1980118"/>
              <a:chExt cx="5732429" cy="1191960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900764" y="1981083"/>
                <a:ext cx="5732429" cy="1190995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3900766" y="1980118"/>
                <a:ext cx="5732427" cy="69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2518611" y="3243138"/>
              <a:ext cx="2764305" cy="2720189"/>
              <a:chOff x="27329" y="2885121"/>
              <a:chExt cx="3611520" cy="3611520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29" y="2885121"/>
                <a:ext cx="3611520" cy="3611520"/>
              </a:xfrm>
              <a:prstGeom prst="rect">
                <a:avLst/>
              </a:prstGeom>
            </p:spPr>
          </p:pic>
          <p:sp>
            <p:nvSpPr>
              <p:cNvPr id="46" name="Овал 45"/>
              <p:cNvSpPr>
                <a:spLocks noChangeAspect="1"/>
              </p:cNvSpPr>
              <p:nvPr/>
            </p:nvSpPr>
            <p:spPr>
              <a:xfrm>
                <a:off x="600891" y="3425415"/>
                <a:ext cx="2661875" cy="2661875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038117" y="3818401"/>
              <a:ext cx="18764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36</a:t>
              </a:r>
              <a:endParaRPr lang="ru-RU" sz="96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06201" y="4874068"/>
              <a:ext cx="24190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Русский язык</a:t>
              </a:r>
              <a:endPara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grpSp>
        <p:nvGrpSpPr>
          <p:cNvPr id="49" name="Группа 48"/>
          <p:cNvGrpSpPr>
            <a:grpSpLocks noChangeAspect="1"/>
          </p:cNvGrpSpPr>
          <p:nvPr/>
        </p:nvGrpSpPr>
        <p:grpSpPr>
          <a:xfrm>
            <a:off x="3081571" y="4082866"/>
            <a:ext cx="5458664" cy="2720189"/>
            <a:chOff x="2518611" y="3243138"/>
            <a:chExt cx="5458664" cy="2720189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4444196" y="4644967"/>
              <a:ext cx="3462310" cy="941735"/>
              <a:chOff x="3950173" y="1811835"/>
              <a:chExt cx="6874336" cy="1441852"/>
            </a:xfrm>
          </p:grpSpPr>
          <p:sp>
            <p:nvSpPr>
              <p:cNvPr id="57" name="Прямоугольник 56"/>
              <p:cNvSpPr/>
              <p:nvPr/>
            </p:nvSpPr>
            <p:spPr>
              <a:xfrm>
                <a:off x="3950173" y="1840227"/>
                <a:ext cx="6874334" cy="141346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3950177" y="1811835"/>
                <a:ext cx="6874332" cy="7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2518611" y="3243138"/>
              <a:ext cx="2764305" cy="2720189"/>
              <a:chOff x="27329" y="2885121"/>
              <a:chExt cx="3611520" cy="3611520"/>
            </a:xfrm>
          </p:grpSpPr>
          <p:pic>
            <p:nvPicPr>
              <p:cNvPr id="55" name="Рисунок 5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29" y="2885121"/>
                <a:ext cx="3611520" cy="3611520"/>
              </a:xfrm>
              <a:prstGeom prst="rect">
                <a:avLst/>
              </a:prstGeom>
            </p:spPr>
          </p:pic>
          <p:sp>
            <p:nvSpPr>
              <p:cNvPr id="56" name="Овал 55"/>
              <p:cNvSpPr>
                <a:spLocks noChangeAspect="1"/>
              </p:cNvSpPr>
              <p:nvPr/>
            </p:nvSpPr>
            <p:spPr>
              <a:xfrm>
                <a:off x="600891" y="3425415"/>
                <a:ext cx="2661875" cy="2661875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118991" y="3818402"/>
              <a:ext cx="16605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42</a:t>
              </a:r>
              <a:endParaRPr lang="ru-RU" sz="96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3122" y="4842373"/>
              <a:ext cx="29241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Обществознание</a:t>
              </a:r>
              <a:endPara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580753" y="1383745"/>
            <a:ext cx="5031257" cy="2720189"/>
            <a:chOff x="224446" y="3896437"/>
            <a:chExt cx="5031257" cy="272018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24446" y="3896437"/>
              <a:ext cx="5031257" cy="2720189"/>
              <a:chOff x="2518611" y="3243138"/>
              <a:chExt cx="5031257" cy="2720189"/>
            </a:xfrm>
          </p:grpSpPr>
          <p:grpSp>
            <p:nvGrpSpPr>
              <p:cNvPr id="34" name="Группа 33"/>
              <p:cNvGrpSpPr/>
              <p:nvPr/>
            </p:nvGrpSpPr>
            <p:grpSpPr>
              <a:xfrm>
                <a:off x="4419311" y="4754879"/>
                <a:ext cx="3011836" cy="778521"/>
                <a:chOff x="3900764" y="1980118"/>
                <a:chExt cx="5979931" cy="1191962"/>
              </a:xfrm>
            </p:grpSpPr>
            <p:sp>
              <p:nvSpPr>
                <p:cNvPr id="24" name="Прямоугольник 23"/>
                <p:cNvSpPr/>
                <p:nvPr/>
              </p:nvSpPr>
              <p:spPr>
                <a:xfrm>
                  <a:off x="3900764" y="1981084"/>
                  <a:ext cx="5979931" cy="1190996"/>
                </a:xfrm>
                <a:prstGeom prst="rect">
                  <a:avLst/>
                </a:prstGeom>
                <a:solidFill>
                  <a:srgbClr val="7272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 b="1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3900766" y="1980118"/>
                  <a:ext cx="5979929" cy="69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 b="1"/>
                </a:p>
              </p:txBody>
            </p:sp>
          </p:grpSp>
          <p:grpSp>
            <p:nvGrpSpPr>
              <p:cNvPr id="6" name="Группа 5"/>
              <p:cNvGrpSpPr/>
              <p:nvPr/>
            </p:nvGrpSpPr>
            <p:grpSpPr>
              <a:xfrm>
                <a:off x="2518611" y="3243138"/>
                <a:ext cx="2764305" cy="2720189"/>
                <a:chOff x="27329" y="2885121"/>
                <a:chExt cx="3611520" cy="3611520"/>
              </a:xfrm>
            </p:grpSpPr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329" y="2885121"/>
                  <a:ext cx="3611520" cy="3611520"/>
                </a:xfrm>
                <a:prstGeom prst="rect">
                  <a:avLst/>
                </a:prstGeom>
              </p:spPr>
            </p:pic>
            <p:sp>
              <p:nvSpPr>
                <p:cNvPr id="4" name="Овал 3"/>
                <p:cNvSpPr>
                  <a:spLocks noChangeAspect="1"/>
                </p:cNvSpPr>
                <p:nvPr/>
              </p:nvSpPr>
              <p:spPr>
                <a:xfrm>
                  <a:off x="600891" y="3425415"/>
                  <a:ext cx="2661875" cy="2661875"/>
                </a:xfrm>
                <a:prstGeom prst="ellipse">
                  <a:avLst/>
                </a:pr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 b="1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5113778" y="4908929"/>
                <a:ext cx="24360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Математика</a:t>
                </a:r>
                <a:endParaRPr lang="ru-RU" sz="28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870390" y="4502375"/>
              <a:ext cx="16605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27</a:t>
              </a:r>
              <a:endParaRPr lang="ru-RU" sz="96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66" y="138861"/>
            <a:ext cx="8540369" cy="114731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94324" y="395167"/>
            <a:ext cx="762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Минимальное количество баллов </a:t>
            </a:r>
          </a:p>
        </p:txBody>
      </p:sp>
    </p:spTree>
    <p:extLst>
      <p:ext uri="{BB962C8B-B14F-4D97-AF65-F5344CB8AC3E}">
        <p14:creationId xmlns:p14="http://schemas.microsoft.com/office/powerpoint/2010/main" val="4546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10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75" y="1"/>
            <a:ext cx="7529482" cy="10958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85" y="1095836"/>
            <a:ext cx="8698097" cy="241629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16232" y="265242"/>
            <a:ext cx="10483832" cy="2965383"/>
            <a:chOff x="377214" y="113649"/>
            <a:chExt cx="7450094" cy="2316282"/>
          </a:xfrm>
        </p:grpSpPr>
        <p:sp>
          <p:nvSpPr>
            <p:cNvPr id="64" name="TextBox 63"/>
            <p:cNvSpPr txBox="1"/>
            <p:nvPr/>
          </p:nvSpPr>
          <p:spPr>
            <a:xfrm>
              <a:off x="377214" y="113649"/>
              <a:ext cx="6777738" cy="67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ru-RU" sz="32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Проходной балл в 2020 году</a:t>
              </a:r>
              <a:endParaRPr lang="en-US" sz="3200" b="1" dirty="0" smtClean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  <a:p>
              <a:pPr>
                <a:lnSpc>
                  <a:spcPts val="3000"/>
                </a:lnSpc>
              </a:pPr>
              <a:r>
                <a:rPr lang="ru-RU" sz="3200" b="1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н</a:t>
              </a:r>
              <a:r>
                <a:rPr lang="ru-RU" sz="32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а программы высшего образования</a:t>
              </a: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377214" y="939343"/>
              <a:ext cx="7450094" cy="1490588"/>
              <a:chOff x="688967" y="1800682"/>
              <a:chExt cx="6356288" cy="1124611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688967" y="1800682"/>
                <a:ext cx="6356288" cy="41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38.03.04 ГОСУДАРСТВЕННОЕ </a:t>
                </a:r>
                <a:r>
                  <a:rPr lang="ru-RU" sz="20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И МУНИЦИПАЛЬНОЕ УПРАВЛЕНИЕ </a:t>
                </a:r>
              </a:p>
              <a:p>
                <a:r>
                  <a:rPr lang="ru-RU" sz="20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Очная </a:t>
                </a:r>
                <a:r>
                  <a:rPr lang="ru-RU" sz="20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форма обучения </a:t>
                </a:r>
                <a:r>
                  <a:rPr lang="mr-IN" sz="20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–</a:t>
                </a:r>
                <a:r>
                  <a:rPr lang="ru-RU" sz="20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 </a:t>
                </a:r>
                <a:r>
                  <a:rPr lang="ru-RU" sz="20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204 баллов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8967" y="2508118"/>
                <a:ext cx="6356288" cy="41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38.03.01 ЭКОНОМИКА </a:t>
                </a:r>
                <a:endParaRPr lang="ru-RU" sz="20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  <a:p>
                <a:r>
                  <a:rPr lang="ru-RU" sz="20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О</a:t>
                </a:r>
                <a:r>
                  <a:rPr lang="ru-RU" sz="20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чная </a:t>
                </a:r>
                <a:r>
                  <a:rPr lang="ru-RU" sz="20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форма обучения </a:t>
                </a:r>
                <a:r>
                  <a:rPr lang="mr-IN" sz="20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–</a:t>
                </a:r>
                <a:r>
                  <a:rPr lang="ru-RU" sz="20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 </a:t>
                </a:r>
                <a:r>
                  <a:rPr lang="ru-RU" sz="20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219 баллов </a:t>
                </a:r>
                <a:endParaRPr lang="ru-RU" sz="20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170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67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8482" y="1759868"/>
            <a:ext cx="414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234256" y="2431849"/>
            <a:ext cx="11226867" cy="1380691"/>
            <a:chOff x="2824421" y="4578910"/>
            <a:chExt cx="11226867" cy="1380691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4202661" y="4859096"/>
              <a:ext cx="9848627" cy="831023"/>
              <a:chOff x="3470610" y="2139679"/>
              <a:chExt cx="19554221" cy="1272345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470610" y="2221029"/>
                <a:ext cx="19534815" cy="1190995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3490022" y="2139679"/>
                <a:ext cx="19534809" cy="69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2824421" y="4631530"/>
              <a:ext cx="1763384" cy="1328071"/>
              <a:chOff x="426863" y="4728454"/>
              <a:chExt cx="2303834" cy="1763244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863" y="4728454"/>
                <a:ext cx="2303834" cy="1763244"/>
              </a:xfrm>
              <a:prstGeom prst="rect">
                <a:avLst/>
              </a:prstGeom>
            </p:spPr>
          </p:pic>
          <p:sp>
            <p:nvSpPr>
              <p:cNvPr id="46" name="Овал 45"/>
              <p:cNvSpPr>
                <a:spLocks noChangeAspect="1"/>
              </p:cNvSpPr>
              <p:nvPr/>
            </p:nvSpPr>
            <p:spPr>
              <a:xfrm>
                <a:off x="764862" y="4996297"/>
                <a:ext cx="1719794" cy="128653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2953548" y="4578910"/>
              <a:ext cx="1625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2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73114" y="5372781"/>
              <a:ext cx="1536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БАЛЛА</a:t>
              </a:r>
              <a:endParaRPr lang="ru-RU" sz="2000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75871" y="5068091"/>
              <a:ext cx="9122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- за </a:t>
              </a:r>
              <a:r>
                <a:rPr lang="ru-RU" sz="20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особые успехи в области </a:t>
              </a:r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спорта, золотой значок ГТО</a:t>
              </a:r>
              <a:endParaRPr lang="ru-RU" sz="2000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152" y="-208714"/>
            <a:ext cx="7726990" cy="137567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55698" y="33387"/>
            <a:ext cx="69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Индивидуальные достижения</a:t>
            </a:r>
            <a:endParaRPr lang="ru-RU" sz="40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313662" y="3586912"/>
            <a:ext cx="11171956" cy="1696190"/>
            <a:chOff x="3031341" y="4688867"/>
            <a:chExt cx="11171956" cy="1696190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4339953" y="4754389"/>
              <a:ext cx="9841171" cy="1630668"/>
              <a:chOff x="3743201" y="1979340"/>
              <a:chExt cx="19539417" cy="2496634"/>
            </a:xfrm>
          </p:grpSpPr>
          <p:sp>
            <p:nvSpPr>
              <p:cNvPr id="72" name="Прямоугольник 71"/>
              <p:cNvSpPr/>
              <p:nvPr/>
            </p:nvSpPr>
            <p:spPr>
              <a:xfrm>
                <a:off x="3747805" y="2039654"/>
                <a:ext cx="19534813" cy="243632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3743201" y="1979340"/>
                <a:ext cx="19534807" cy="853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66" name="Группа 65"/>
            <p:cNvGrpSpPr/>
            <p:nvPr/>
          </p:nvGrpSpPr>
          <p:grpSpPr>
            <a:xfrm>
              <a:off x="3031341" y="4854595"/>
              <a:ext cx="1725255" cy="1363567"/>
              <a:chOff x="697202" y="5024612"/>
              <a:chExt cx="2254018" cy="1810371"/>
            </a:xfrm>
          </p:grpSpPr>
          <p:pic>
            <p:nvPicPr>
              <p:cNvPr id="70" name="Рисунок 69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7202" y="5024612"/>
                <a:ext cx="2254018" cy="1810371"/>
              </a:xfrm>
              <a:prstGeom prst="rect">
                <a:avLst/>
              </a:prstGeom>
            </p:spPr>
          </p:pic>
          <p:sp>
            <p:nvSpPr>
              <p:cNvPr id="71" name="Овал 70"/>
              <p:cNvSpPr>
                <a:spLocks noChangeAspect="1"/>
              </p:cNvSpPr>
              <p:nvPr/>
            </p:nvSpPr>
            <p:spPr>
              <a:xfrm>
                <a:off x="1024693" y="5287562"/>
                <a:ext cx="1725729" cy="1330101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3144544" y="4808105"/>
              <a:ext cx="1589016" cy="1212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2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170860" y="5639650"/>
              <a:ext cx="153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БАЛЛОВ</a:t>
              </a:r>
              <a:endParaRPr lang="ru-RU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683171" y="4688867"/>
              <a:ext cx="952012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за </a:t>
              </a:r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наличие: </a:t>
              </a:r>
              <a:endParaRPr lang="ru-RU" sz="2000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  <a:p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- аттестата </a:t>
              </a:r>
              <a:r>
                <a:rPr lang="ru-RU" sz="20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 среднем общем образовании с отличием </a:t>
              </a:r>
            </a:p>
            <a:p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- аттестата </a:t>
              </a:r>
              <a:r>
                <a:rPr lang="ru-RU" sz="20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 среднем общем образовании, содержащего сведения о награждении золотой или серебряной медалью</a:t>
              </a:r>
            </a:p>
            <a:p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- диплома </a:t>
              </a:r>
              <a:r>
                <a:rPr lang="ru-RU" sz="20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 среднем профессиональном образовании с отличием </a:t>
              </a: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93464" y="4972247"/>
            <a:ext cx="11388914" cy="1346338"/>
            <a:chOff x="3087472" y="4508884"/>
            <a:chExt cx="11388914" cy="1664604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32269" y="4998341"/>
              <a:ext cx="9848554" cy="918228"/>
              <a:chOff x="3727944" y="2352871"/>
              <a:chExt cx="19554076" cy="1405862"/>
            </a:xfrm>
          </p:grpSpPr>
          <p:sp>
            <p:nvSpPr>
              <p:cNvPr id="92" name="Прямоугольник 91"/>
              <p:cNvSpPr/>
              <p:nvPr/>
            </p:nvSpPr>
            <p:spPr>
              <a:xfrm>
                <a:off x="3727944" y="2387719"/>
                <a:ext cx="19544744" cy="1371014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3747211" y="2352871"/>
                <a:ext cx="19534809" cy="69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3087472" y="4522492"/>
              <a:ext cx="1677772" cy="1650996"/>
              <a:chOff x="770536" y="4583684"/>
              <a:chExt cx="2191982" cy="2191982"/>
            </a:xfrm>
          </p:grpSpPr>
          <p:pic>
            <p:nvPicPr>
              <p:cNvPr id="90" name="Рисунок 89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0536" y="4583684"/>
                <a:ext cx="2191982" cy="2191982"/>
              </a:xfrm>
              <a:prstGeom prst="rect">
                <a:avLst/>
              </a:prstGeom>
            </p:spPr>
          </p:pic>
          <p:sp>
            <p:nvSpPr>
              <p:cNvPr id="91" name="Овал 90"/>
              <p:cNvSpPr>
                <a:spLocks noChangeAspect="1"/>
              </p:cNvSpPr>
              <p:nvPr/>
            </p:nvSpPr>
            <p:spPr>
              <a:xfrm>
                <a:off x="1121130" y="4908588"/>
                <a:ext cx="1615603" cy="161560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3150519" y="4508884"/>
              <a:ext cx="1625812" cy="1369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7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215211" y="5450763"/>
              <a:ext cx="1536384" cy="456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БАЛЛОВ</a:t>
              </a:r>
              <a:endParaRPr lang="ru-RU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51595" y="4969873"/>
              <a:ext cx="97247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- за </a:t>
              </a:r>
              <a:r>
                <a:rPr lang="ru-RU" sz="20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победы в региональном этапе Всероссийской олимпиады </a:t>
              </a:r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школьников</a:t>
              </a:r>
            </a:p>
            <a:p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- членам сборных команд, участвовавших в международных олимпиадах</a:t>
              </a:r>
              <a:endParaRPr lang="ru-RU" sz="2000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24482" y="1285820"/>
            <a:ext cx="11226867" cy="1380691"/>
            <a:chOff x="2824421" y="4578910"/>
            <a:chExt cx="11226867" cy="1380691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4202661" y="4859096"/>
              <a:ext cx="9848627" cy="831023"/>
              <a:chOff x="3470610" y="2139679"/>
              <a:chExt cx="19554221" cy="1272345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3470610" y="2221029"/>
                <a:ext cx="19534815" cy="1190995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3490022" y="2139679"/>
                <a:ext cx="19534809" cy="69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50" name="Группа 49"/>
            <p:cNvGrpSpPr/>
            <p:nvPr/>
          </p:nvGrpSpPr>
          <p:grpSpPr>
            <a:xfrm>
              <a:off x="2824421" y="4631530"/>
              <a:ext cx="1763384" cy="1328071"/>
              <a:chOff x="426863" y="4728454"/>
              <a:chExt cx="2303834" cy="1763244"/>
            </a:xfrm>
          </p:grpSpPr>
          <p:pic>
            <p:nvPicPr>
              <p:cNvPr id="54" name="Рисунок 53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863" y="4728454"/>
                <a:ext cx="2303834" cy="1763244"/>
              </a:xfrm>
              <a:prstGeom prst="rect">
                <a:avLst/>
              </a:prstGeom>
            </p:spPr>
          </p:pic>
          <p:sp>
            <p:nvSpPr>
              <p:cNvPr id="55" name="Овал 54"/>
              <p:cNvSpPr>
                <a:spLocks noChangeAspect="1"/>
              </p:cNvSpPr>
              <p:nvPr/>
            </p:nvSpPr>
            <p:spPr>
              <a:xfrm>
                <a:off x="764862" y="4996297"/>
                <a:ext cx="1719794" cy="128653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2953548" y="4578910"/>
              <a:ext cx="1625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2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73114" y="5372781"/>
              <a:ext cx="1536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БАЛЛА</a:t>
              </a:r>
              <a:endParaRPr lang="ru-RU" sz="2000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72140" y="4916137"/>
              <a:ext cx="91495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- за </a:t>
              </a:r>
              <a:r>
                <a:rPr lang="ru-RU" sz="20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наличие статуса победителя чемпионата по профессиональному мастерству среди инвалидов и лиц с ОВЗ «</a:t>
              </a:r>
              <a:r>
                <a:rPr lang="ru-RU" sz="2000" dirty="0" err="1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Абилимпикс</a:t>
              </a:r>
              <a:r>
                <a:rPr lang="ru-RU" sz="2000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7368" y="2983674"/>
            <a:ext cx="41449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032" y="1034143"/>
            <a:ext cx="12774694" cy="33615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45408" y="1296511"/>
            <a:ext cx="3702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Программы среднего профессионального образования </a:t>
            </a:r>
            <a:endParaRPr lang="en-US" sz="2400" b="1" dirty="0" smtClean="0">
              <a:solidFill>
                <a:schemeClr val="bg1"/>
              </a:solidFill>
              <a:ea typeface="HeliosCond" charset="0"/>
              <a:cs typeface="HeliosCond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на </a:t>
            </a:r>
            <a:r>
              <a: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базе </a:t>
            </a:r>
            <a:r>
              <a:rPr lang="ru-RU" sz="24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11 классов</a:t>
            </a:r>
            <a:endParaRPr lang="ru-RU" sz="24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99819" y="3232677"/>
            <a:ext cx="36202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/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40.02.01 Право </a:t>
            </a:r>
            <a:r>
              <a:rPr lang="ru-RU" sz="21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и организация социального </a:t>
            </a:r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обеспечения </a:t>
            </a:r>
            <a:endParaRPr lang="ru-RU" sz="21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22025" y="3232677"/>
            <a:ext cx="36202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/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38.02.01 Экономика </a:t>
            </a:r>
            <a:r>
              <a:rPr lang="ru-RU" sz="21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и бухгалтерский учет </a:t>
            </a:r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(по отраслям)    </a:t>
            </a:r>
            <a:endParaRPr lang="ru-RU" sz="21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592" y="4382722"/>
            <a:ext cx="6929065" cy="15464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2438" y="4786632"/>
            <a:ext cx="3620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/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38.02.03 Операционная </a:t>
            </a:r>
            <a:r>
              <a:rPr lang="ru-RU" sz="21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деятельность в логистике</a:t>
            </a:r>
          </a:p>
        </p:txBody>
      </p:sp>
    </p:spTree>
    <p:extLst>
      <p:ext uri="{BB962C8B-B14F-4D97-AF65-F5344CB8AC3E}">
        <p14:creationId xmlns:p14="http://schemas.microsoft.com/office/powerpoint/2010/main" val="14030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15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815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934" y="1971855"/>
            <a:ext cx="41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48" y="230501"/>
            <a:ext cx="4215813" cy="137413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806934" y="399178"/>
            <a:ext cx="3204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Сроки обучения</a:t>
            </a:r>
            <a:r>
              <a: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 </a:t>
            </a:r>
            <a:endParaRPr lang="ru-RU" sz="2800" b="1" dirty="0" smtClean="0">
              <a:solidFill>
                <a:schemeClr val="bg1"/>
              </a:solidFill>
              <a:ea typeface="HeliosCond" charset="0"/>
              <a:cs typeface="HeliosCond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на базе 11 классов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93538" y="2216394"/>
            <a:ext cx="4787880" cy="2720189"/>
            <a:chOff x="3713254" y="734441"/>
            <a:chExt cx="4787880" cy="2720189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713254" y="734441"/>
              <a:ext cx="4787880" cy="2720189"/>
              <a:chOff x="2518611" y="3243138"/>
              <a:chExt cx="4787880" cy="2720189"/>
            </a:xfrm>
          </p:grpSpPr>
          <p:grpSp>
            <p:nvGrpSpPr>
              <p:cNvPr id="40" name="Группа 39"/>
              <p:cNvGrpSpPr/>
              <p:nvPr/>
            </p:nvGrpSpPr>
            <p:grpSpPr>
              <a:xfrm>
                <a:off x="4419311" y="4754880"/>
                <a:ext cx="2887180" cy="778520"/>
                <a:chOff x="3900764" y="1980118"/>
                <a:chExt cx="5732429" cy="1191960"/>
              </a:xfrm>
            </p:grpSpPr>
            <p:sp>
              <p:nvSpPr>
                <p:cNvPr id="47" name="Прямоугольник 46"/>
                <p:cNvSpPr/>
                <p:nvPr/>
              </p:nvSpPr>
              <p:spPr>
                <a:xfrm>
                  <a:off x="3900764" y="1981083"/>
                  <a:ext cx="5732429" cy="1190995"/>
                </a:xfrm>
                <a:prstGeom prst="rect">
                  <a:avLst/>
                </a:prstGeom>
                <a:solidFill>
                  <a:srgbClr val="7272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="1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3900766" y="1980118"/>
                  <a:ext cx="5732427" cy="69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="1"/>
                </a:p>
              </p:txBody>
            </p:sp>
          </p:grpSp>
          <p:grpSp>
            <p:nvGrpSpPr>
              <p:cNvPr id="41" name="Группа 40"/>
              <p:cNvGrpSpPr/>
              <p:nvPr/>
            </p:nvGrpSpPr>
            <p:grpSpPr>
              <a:xfrm>
                <a:off x="2518611" y="3243138"/>
                <a:ext cx="2764305" cy="2720189"/>
                <a:chOff x="27329" y="2885121"/>
                <a:chExt cx="3611520" cy="3611520"/>
              </a:xfrm>
            </p:grpSpPr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329" y="2885121"/>
                  <a:ext cx="3611520" cy="3611520"/>
                </a:xfrm>
                <a:prstGeom prst="rect">
                  <a:avLst/>
                </a:prstGeom>
              </p:spPr>
            </p:pic>
            <p:sp>
              <p:nvSpPr>
                <p:cNvPr id="46" name="Овал 45"/>
                <p:cNvSpPr>
                  <a:spLocks noChangeAspect="1"/>
                </p:cNvSpPr>
                <p:nvPr/>
              </p:nvSpPr>
              <p:spPr>
                <a:xfrm>
                  <a:off x="600891" y="3425415"/>
                  <a:ext cx="2661875" cy="2661875"/>
                </a:xfrm>
                <a:prstGeom prst="ellipse">
                  <a:avLst/>
                </a:pr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="1"/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3389659" y="3635354"/>
                <a:ext cx="10972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7200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1</a:t>
                </a:r>
                <a:endParaRPr lang="ru-RU" sz="7200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840713" y="4057074"/>
                <a:ext cx="12924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ГОД</a:t>
                </a:r>
                <a:endParaRPr lang="ru-RU" sz="20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089716" y="4918406"/>
                <a:ext cx="2216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Очная форма</a:t>
                </a:r>
                <a:endParaRPr lang="ru-RU" sz="24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167786" y="1970556"/>
              <a:ext cx="10972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10</a:t>
              </a:r>
              <a:endParaRPr lang="ru-RU" sz="6000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941953" y="2291902"/>
              <a:ext cx="12924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МЕСЯЦЕВ</a:t>
              </a:r>
              <a:endParaRPr lang="ru-RU" sz="20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6252616" y="2216393"/>
            <a:ext cx="5147654" cy="2720189"/>
            <a:chOff x="3713254" y="734441"/>
            <a:chExt cx="5147654" cy="2720189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3713254" y="734441"/>
              <a:ext cx="5147654" cy="2720189"/>
              <a:chOff x="2518611" y="3243138"/>
              <a:chExt cx="5147654" cy="2720189"/>
            </a:xfrm>
          </p:grpSpPr>
          <p:grpSp>
            <p:nvGrpSpPr>
              <p:cNvPr id="68" name="Группа 67"/>
              <p:cNvGrpSpPr/>
              <p:nvPr/>
            </p:nvGrpSpPr>
            <p:grpSpPr>
              <a:xfrm>
                <a:off x="4419311" y="4754880"/>
                <a:ext cx="3141456" cy="778520"/>
                <a:chOff x="3900764" y="1980118"/>
                <a:chExt cx="6237288" cy="1191960"/>
              </a:xfrm>
            </p:grpSpPr>
            <p:sp>
              <p:nvSpPr>
                <p:cNvPr id="75" name="Прямоугольник 74"/>
                <p:cNvSpPr/>
                <p:nvPr/>
              </p:nvSpPr>
              <p:spPr>
                <a:xfrm>
                  <a:off x="3900764" y="1981083"/>
                  <a:ext cx="6237288" cy="1190995"/>
                </a:xfrm>
                <a:prstGeom prst="rect">
                  <a:avLst/>
                </a:prstGeom>
                <a:solidFill>
                  <a:srgbClr val="7272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="1"/>
                </a:p>
              </p:txBody>
            </p:sp>
            <p:sp>
              <p:nvSpPr>
                <p:cNvPr id="76" name="Прямоугольник 75"/>
                <p:cNvSpPr/>
                <p:nvPr/>
              </p:nvSpPr>
              <p:spPr>
                <a:xfrm>
                  <a:off x="3900766" y="1980118"/>
                  <a:ext cx="6237286" cy="69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="1"/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2518611" y="3243138"/>
                <a:ext cx="2764305" cy="2720189"/>
                <a:chOff x="27329" y="2885121"/>
                <a:chExt cx="3611520" cy="3611520"/>
              </a:xfrm>
            </p:grpSpPr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329" y="2885121"/>
                  <a:ext cx="3611520" cy="3611520"/>
                </a:xfrm>
                <a:prstGeom prst="rect">
                  <a:avLst/>
                </a:prstGeom>
              </p:spPr>
            </p:pic>
            <p:sp>
              <p:nvSpPr>
                <p:cNvPr id="74" name="Овал 73"/>
                <p:cNvSpPr>
                  <a:spLocks noChangeAspect="1"/>
                </p:cNvSpPr>
                <p:nvPr/>
              </p:nvSpPr>
              <p:spPr>
                <a:xfrm>
                  <a:off x="600891" y="3425415"/>
                  <a:ext cx="2661875" cy="2661875"/>
                </a:xfrm>
                <a:prstGeom prst="ellipse">
                  <a:avLst/>
                </a:pr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="1"/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3389659" y="3635354"/>
                <a:ext cx="10972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7200" dirty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2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840713" y="4057074"/>
                <a:ext cx="12924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ГОДА</a:t>
                </a:r>
                <a:endParaRPr lang="ru-RU" sz="20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100602" y="4918406"/>
                <a:ext cx="25656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Заочная форма</a:t>
                </a:r>
                <a:endParaRPr lang="ru-RU" sz="24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4167786" y="1970556"/>
              <a:ext cx="10972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10</a:t>
              </a:r>
              <a:endParaRPr lang="ru-RU" sz="6000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941953" y="2291902"/>
              <a:ext cx="12924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МЕСЯЦЕВ</a:t>
              </a:r>
              <a:endParaRPr lang="ru-RU" sz="20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5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0" y="47671"/>
            <a:ext cx="4403557" cy="78398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33400" y="154218"/>
            <a:ext cx="696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Стипендии и скидки</a:t>
            </a:r>
            <a:endParaRPr lang="ru-RU" sz="28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graphicFrame>
        <p:nvGraphicFramePr>
          <p:cNvPr id="2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189192"/>
              </p:ext>
            </p:extLst>
          </p:nvPr>
        </p:nvGraphicFramePr>
        <p:xfrm>
          <a:off x="232063" y="779625"/>
          <a:ext cx="11800609" cy="5976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7239"/>
                <a:gridCol w="3610232"/>
                <a:gridCol w="2554618"/>
                <a:gridCol w="2798520"/>
              </a:tblGrid>
              <a:tr h="855547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Размер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государственной стипендии (ежемесячно)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Размер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повышенной академической стипендии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(1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раз в пол года)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Скидки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на обучение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272">
                        <a:alpha val="8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</a:tr>
              <a:tr h="455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Полная стоимость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(за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1 год обучения)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272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Стоимость со скидкой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27272">
                        <a:alpha val="81000"/>
                      </a:srgbClr>
                    </a:solidFill>
                  </a:tcPr>
                </a:tc>
              </a:tr>
              <a:tr h="65532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Обучающимся на «отлично» – 2 600 руб. в месяц </a:t>
                      </a: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достижения в научно-исследовательской деятельности – 30 000руб. </a:t>
                      </a:r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2000" u="sng" dirty="0" smtClean="0">
                          <a:solidFill>
                            <a:schemeClr val="bg1"/>
                          </a:solidFill>
                          <a:latin typeface="+mn-lt"/>
                        </a:rPr>
                        <a:t>Очная форма</a:t>
                      </a:r>
                    </a:p>
                    <a:p>
                      <a:pPr algn="ctr"/>
                      <a:r>
                        <a:rPr lang="ru-RU" sz="2000" b="1" u="sng" smtClean="0">
                          <a:solidFill>
                            <a:schemeClr val="bg1"/>
                          </a:solidFill>
                          <a:latin typeface="+mn-lt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2000" b="1" u="sng" smtClean="0">
                          <a:solidFill>
                            <a:schemeClr val="bg1"/>
                          </a:solidFill>
                          <a:latin typeface="+mn-lt"/>
                        </a:rPr>
                        <a:t>130</a:t>
                      </a:r>
                      <a:r>
                        <a:rPr lang="ru-RU" sz="2000" b="1" u="sng" baseline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b="1" u="sng" smtClean="0">
                          <a:solidFill>
                            <a:schemeClr val="bg1"/>
                          </a:solidFill>
                          <a:latin typeface="+mn-lt"/>
                        </a:rPr>
                        <a:t>000 </a:t>
                      </a:r>
                      <a:r>
                        <a:rPr lang="ru-RU" sz="2000" b="1" u="sng" dirty="0" smtClean="0">
                          <a:solidFill>
                            <a:schemeClr val="bg1"/>
                          </a:solidFill>
                          <a:latin typeface="+mn-lt"/>
                        </a:rPr>
                        <a:t>руб.</a:t>
                      </a:r>
                      <a:endParaRPr lang="ru-RU" sz="2000" b="1" u="sng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27272">
                        <a:alpha val="81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от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69 100 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руб.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84 500 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руб.</a:t>
                      </a:r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27272">
                        <a:alpha val="81000"/>
                      </a:srgbClr>
                    </a:solidFill>
                  </a:tcPr>
                </a:tc>
              </a:tr>
              <a:tr h="655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 достижение в учебной деятельности-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27 000руб.</a:t>
                      </a:r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292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Обучающимся на «хорошо» и «отлично» – 2 100 руб. в месяц </a:t>
                      </a: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достижения в общественной деятельности – 24 000руб.</a:t>
                      </a:r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</a:tr>
              <a:tr h="5029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 достижения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в спортивной деятельности- 26 700ру.</a:t>
                      </a:r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61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Обучающимся на «хорошо» – 1 760 руб. в месяц</a:t>
                      </a:r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достижения в культурно-творческой деятельности  – 26 400руб. </a:t>
                      </a:r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Очно-заочная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форма</a:t>
                      </a: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50 000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руб.</a:t>
                      </a:r>
                      <a:endParaRPr lang="ru-RU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727272">
                        <a:alpha val="81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7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15" y="127898"/>
            <a:ext cx="4403557" cy="78398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76350" y="258280"/>
            <a:ext cx="696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Наши преимущества</a:t>
            </a:r>
            <a:endParaRPr lang="ru-RU" sz="28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76350" y="1536229"/>
            <a:ext cx="11061814" cy="4097580"/>
            <a:chOff x="590869" y="1369318"/>
            <a:chExt cx="11061814" cy="409758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6446051" y="1369319"/>
              <a:ext cx="5206632" cy="1837352"/>
              <a:chOff x="3487666" y="4754877"/>
              <a:chExt cx="9838853" cy="987456"/>
            </a:xfrm>
          </p:grpSpPr>
          <p:grpSp>
            <p:nvGrpSpPr>
              <p:cNvPr id="55" name="Группа 54"/>
              <p:cNvGrpSpPr/>
              <p:nvPr/>
            </p:nvGrpSpPr>
            <p:grpSpPr>
              <a:xfrm>
                <a:off x="3487666" y="4754877"/>
                <a:ext cx="9838853" cy="987456"/>
                <a:chOff x="2051004" y="1980111"/>
                <a:chExt cx="19534815" cy="1511852"/>
              </a:xfrm>
            </p:grpSpPr>
            <p:sp>
              <p:nvSpPr>
                <p:cNvPr id="57" name="Прямоугольник 56"/>
                <p:cNvSpPr/>
                <p:nvPr/>
              </p:nvSpPr>
              <p:spPr>
                <a:xfrm>
                  <a:off x="2051004" y="2050115"/>
                  <a:ext cx="19534815" cy="1441848"/>
                </a:xfrm>
                <a:prstGeom prst="rect">
                  <a:avLst/>
                </a:prstGeom>
                <a:solidFill>
                  <a:srgbClr val="7272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 b="1"/>
                </a:p>
              </p:txBody>
            </p:sp>
            <p:sp>
              <p:nvSpPr>
                <p:cNvPr id="58" name="Прямоугольник 57"/>
                <p:cNvSpPr/>
                <p:nvPr/>
              </p:nvSpPr>
              <p:spPr>
                <a:xfrm>
                  <a:off x="2051012" y="1980111"/>
                  <a:ext cx="19534807" cy="699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 b="1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7989744" y="5005635"/>
                <a:ext cx="5104278" cy="446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Современное образование</a:t>
                </a:r>
                <a:endParaRPr lang="ru-RU" sz="24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>
              <a:off x="590869" y="3611338"/>
              <a:ext cx="5100434" cy="1855560"/>
              <a:chOff x="4419309" y="4734701"/>
              <a:chExt cx="9838853" cy="1289947"/>
            </a:xfrm>
          </p:grpSpPr>
          <p:grpSp>
            <p:nvGrpSpPr>
              <p:cNvPr id="74" name="Группа 73"/>
              <p:cNvGrpSpPr/>
              <p:nvPr/>
            </p:nvGrpSpPr>
            <p:grpSpPr>
              <a:xfrm>
                <a:off x="4419309" y="4734701"/>
                <a:ext cx="9838853" cy="1289947"/>
                <a:chOff x="3900760" y="1949222"/>
                <a:chExt cx="19534815" cy="1974984"/>
              </a:xfrm>
            </p:grpSpPr>
            <p:sp>
              <p:nvSpPr>
                <p:cNvPr id="76" name="Прямоугольник 75"/>
                <p:cNvSpPr/>
                <p:nvPr/>
              </p:nvSpPr>
              <p:spPr>
                <a:xfrm>
                  <a:off x="3900760" y="1981081"/>
                  <a:ext cx="19534815" cy="1943125"/>
                </a:xfrm>
                <a:prstGeom prst="rect">
                  <a:avLst/>
                </a:prstGeom>
                <a:solidFill>
                  <a:srgbClr val="7272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 b="1"/>
                </a:p>
              </p:txBody>
            </p:sp>
            <p:sp>
              <p:nvSpPr>
                <p:cNvPr id="77" name="Прямоугольник 76"/>
                <p:cNvSpPr/>
                <p:nvPr/>
              </p:nvSpPr>
              <p:spPr>
                <a:xfrm>
                  <a:off x="3900768" y="1949222"/>
                  <a:ext cx="19534807" cy="934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 b="1"/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4610955" y="4853886"/>
                <a:ext cx="4826451" cy="1091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Яркая, насыщенная </a:t>
                </a:r>
                <a:r>
                  <a:rPr lang="ru-RU" sz="2400" b="1" dirty="0" err="1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внеучебная</a:t>
                </a:r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 жизнь</a:t>
                </a:r>
                <a:endParaRPr lang="ru-RU" sz="24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  <p:grpSp>
          <p:nvGrpSpPr>
            <p:cNvPr id="79" name="Группа 78"/>
            <p:cNvGrpSpPr/>
            <p:nvPr/>
          </p:nvGrpSpPr>
          <p:grpSpPr>
            <a:xfrm>
              <a:off x="6476683" y="3612236"/>
              <a:ext cx="5175974" cy="1854654"/>
              <a:chOff x="3482099" y="4739687"/>
              <a:chExt cx="9838853" cy="1002657"/>
            </a:xfrm>
          </p:grpSpPr>
          <p:grpSp>
            <p:nvGrpSpPr>
              <p:cNvPr id="81" name="Группа 80"/>
              <p:cNvGrpSpPr/>
              <p:nvPr/>
            </p:nvGrpSpPr>
            <p:grpSpPr>
              <a:xfrm>
                <a:off x="3482099" y="4739687"/>
                <a:ext cx="9838853" cy="1002657"/>
                <a:chOff x="2039950" y="1956861"/>
                <a:chExt cx="19534815" cy="1535128"/>
              </a:xfrm>
            </p:grpSpPr>
            <p:sp>
              <p:nvSpPr>
                <p:cNvPr id="83" name="Прямоугольник 82"/>
                <p:cNvSpPr/>
                <p:nvPr/>
              </p:nvSpPr>
              <p:spPr>
                <a:xfrm>
                  <a:off x="2039950" y="1957822"/>
                  <a:ext cx="19534815" cy="1534167"/>
                </a:xfrm>
                <a:prstGeom prst="rect">
                  <a:avLst/>
                </a:prstGeom>
                <a:solidFill>
                  <a:srgbClr val="7272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 b="1"/>
                </a:p>
              </p:txBody>
            </p:sp>
            <p:sp>
              <p:nvSpPr>
                <p:cNvPr id="94" name="Прямоугольник 93"/>
                <p:cNvSpPr/>
                <p:nvPr/>
              </p:nvSpPr>
              <p:spPr>
                <a:xfrm>
                  <a:off x="2039958" y="1956861"/>
                  <a:ext cx="19534807" cy="69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 b="1"/>
                </a:p>
              </p:txBody>
            </p:sp>
          </p:grpSp>
          <p:sp>
            <p:nvSpPr>
              <p:cNvPr id="82" name="TextBox 81"/>
              <p:cNvSpPr txBox="1"/>
              <p:nvPr/>
            </p:nvSpPr>
            <p:spPr>
              <a:xfrm>
                <a:off x="8335109" y="4815479"/>
                <a:ext cx="4740528" cy="848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Участие во всероссийских и международных мероприятиях</a:t>
                </a:r>
                <a:endParaRPr lang="ru-RU" sz="24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590869" y="1369318"/>
              <a:ext cx="5100434" cy="1837340"/>
              <a:chOff x="4419309" y="4754880"/>
              <a:chExt cx="10815785" cy="987450"/>
            </a:xfrm>
          </p:grpSpPr>
          <p:grpSp>
            <p:nvGrpSpPr>
              <p:cNvPr id="40" name="Группа 39"/>
              <p:cNvGrpSpPr/>
              <p:nvPr/>
            </p:nvGrpSpPr>
            <p:grpSpPr>
              <a:xfrm>
                <a:off x="4419309" y="4754880"/>
                <a:ext cx="10815785" cy="987450"/>
                <a:chOff x="3900760" y="1980118"/>
                <a:chExt cx="21474491" cy="1511844"/>
              </a:xfrm>
            </p:grpSpPr>
            <p:sp>
              <p:nvSpPr>
                <p:cNvPr id="47" name="Прямоугольник 46"/>
                <p:cNvSpPr/>
                <p:nvPr/>
              </p:nvSpPr>
              <p:spPr>
                <a:xfrm>
                  <a:off x="3900760" y="1981081"/>
                  <a:ext cx="21474491" cy="1510881"/>
                </a:xfrm>
                <a:prstGeom prst="rect">
                  <a:avLst/>
                </a:prstGeom>
                <a:solidFill>
                  <a:srgbClr val="7272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 b="1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3900766" y="1980118"/>
                  <a:ext cx="19534809" cy="69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100" b="1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4675511" y="5034070"/>
                <a:ext cx="3600056" cy="446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Стипендии и скидки</a:t>
                </a:r>
                <a:endParaRPr lang="ru-RU" sz="24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72560037"/>
              </p:ext>
            </p:extLst>
          </p:nvPr>
        </p:nvGraphicFramePr>
        <p:xfrm>
          <a:off x="0" y="25828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963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15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0" y="-23508"/>
            <a:ext cx="12192000" cy="68815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934" y="1971855"/>
            <a:ext cx="41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769" y="-122436"/>
            <a:ext cx="5195270" cy="89414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74453" y="-13118"/>
            <a:ext cx="357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Наши объединения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25072" y="5887023"/>
            <a:ext cx="3825788" cy="684531"/>
            <a:chOff x="4419310" y="4754880"/>
            <a:chExt cx="2887181" cy="778520"/>
          </a:xfrm>
          <a:gradFill flip="none" rotWithShape="1">
            <a:gsLst>
              <a:gs pos="0">
                <a:srgbClr val="B71B1B">
                  <a:shade val="30000"/>
                  <a:satMod val="115000"/>
                </a:srgbClr>
              </a:gs>
              <a:gs pos="50000">
                <a:srgbClr val="B71B1B">
                  <a:shade val="67500"/>
                  <a:satMod val="115000"/>
                </a:srgbClr>
              </a:gs>
              <a:gs pos="100000">
                <a:srgbClr val="B71B1B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grpSp>
          <p:nvGrpSpPr>
            <p:cNvPr id="40" name="Группа 39"/>
            <p:cNvGrpSpPr/>
            <p:nvPr/>
          </p:nvGrpSpPr>
          <p:grpSpPr>
            <a:xfrm>
              <a:off x="4419311" y="4754880"/>
              <a:ext cx="2887180" cy="778520"/>
              <a:chOff x="3900764" y="1980118"/>
              <a:chExt cx="5732429" cy="1191960"/>
            </a:xfrm>
            <a:grpFill/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900764" y="1981083"/>
                <a:ext cx="5732429" cy="11909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3900766" y="1980118"/>
                <a:ext cx="5732427" cy="6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4419310" y="4913622"/>
              <a:ext cx="288718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Студенческий совет</a:t>
              </a:r>
              <a:endPara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307285" y="5793034"/>
            <a:ext cx="3889853" cy="778520"/>
            <a:chOff x="4419310" y="4754880"/>
            <a:chExt cx="3141457" cy="778520"/>
          </a:xfrm>
          <a:gradFill flip="none" rotWithShape="1">
            <a:gsLst>
              <a:gs pos="0">
                <a:srgbClr val="B71B1B">
                  <a:shade val="30000"/>
                  <a:satMod val="115000"/>
                </a:srgbClr>
              </a:gs>
              <a:gs pos="50000">
                <a:srgbClr val="B71B1B">
                  <a:shade val="67500"/>
                  <a:satMod val="115000"/>
                </a:srgbClr>
              </a:gs>
              <a:gs pos="100000">
                <a:srgbClr val="B71B1B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grpSp>
          <p:nvGrpSpPr>
            <p:cNvPr id="68" name="Группа 67"/>
            <p:cNvGrpSpPr/>
            <p:nvPr/>
          </p:nvGrpSpPr>
          <p:grpSpPr>
            <a:xfrm>
              <a:off x="4419311" y="4754880"/>
              <a:ext cx="3141456" cy="778520"/>
              <a:chOff x="3900764" y="1980118"/>
              <a:chExt cx="6237288" cy="1191960"/>
            </a:xfrm>
            <a:grpFill/>
          </p:grpSpPr>
          <p:sp>
            <p:nvSpPr>
              <p:cNvPr id="75" name="Прямоугольник 74"/>
              <p:cNvSpPr/>
              <p:nvPr/>
            </p:nvSpPr>
            <p:spPr>
              <a:xfrm>
                <a:off x="3900764" y="1981083"/>
                <a:ext cx="6237288" cy="11909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3900766" y="1980118"/>
                <a:ext cx="6237286" cy="6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419310" y="4954346"/>
              <a:ext cx="3137308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Волонтерский центр</a:t>
              </a:r>
              <a:endPara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901553" y="1244506"/>
            <a:ext cx="4720414" cy="663659"/>
            <a:chOff x="4419311" y="4755510"/>
            <a:chExt cx="3116775" cy="77789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419311" y="4755510"/>
              <a:ext cx="2887180" cy="777890"/>
            </a:xfrm>
            <a:prstGeom prst="rect">
              <a:avLst/>
            </a:prstGeom>
            <a:gradFill flip="none" rotWithShape="1">
              <a:gsLst>
                <a:gs pos="0">
                  <a:srgbClr val="B71B1B">
                    <a:shade val="30000"/>
                    <a:satMod val="115000"/>
                  </a:srgbClr>
                </a:gs>
                <a:gs pos="50000">
                  <a:srgbClr val="B71B1B">
                    <a:shade val="67500"/>
                    <a:satMod val="115000"/>
                  </a:srgbClr>
                </a:gs>
                <a:gs pos="100000">
                  <a:srgbClr val="B71B1B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905" y="4874752"/>
              <a:ext cx="2887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Спортивный клуб «Титан»</a:t>
              </a:r>
              <a:endPara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7285" y="2895870"/>
            <a:ext cx="3898006" cy="2979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0" y="2822147"/>
            <a:ext cx="3831109" cy="306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553" y="1908167"/>
            <a:ext cx="4372691" cy="30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2" y="-2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9638" y="2258458"/>
            <a:ext cx="41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76" y="761714"/>
            <a:ext cx="3547803" cy="55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076" y="761714"/>
            <a:ext cx="3928414" cy="55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889" y="761714"/>
            <a:ext cx="3928414" cy="555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40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561576" y="1145559"/>
            <a:ext cx="5871888" cy="2717460"/>
            <a:chOff x="289244" y="2937135"/>
            <a:chExt cx="7513188" cy="36115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0927" y="4555963"/>
              <a:ext cx="6030601" cy="14899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63639" y="4925106"/>
              <a:ext cx="4138793" cy="85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Документ удостоверяющий личность</a:t>
              </a:r>
              <a:endParaRPr lang="ru-RU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grpSp>
          <p:nvGrpSpPr>
            <p:cNvPr id="14" name="Группа 13"/>
            <p:cNvGrpSpPr>
              <a:grpSpLocks noChangeAspect="1"/>
            </p:cNvGrpSpPr>
            <p:nvPr/>
          </p:nvGrpSpPr>
          <p:grpSpPr>
            <a:xfrm>
              <a:off x="289244" y="2937135"/>
              <a:ext cx="3611520" cy="3611520"/>
              <a:chOff x="3838085" y="1595334"/>
              <a:chExt cx="3361244" cy="3358803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38085" y="1595334"/>
                <a:ext cx="3361244" cy="3358803"/>
              </a:xfrm>
              <a:prstGeom prst="rect">
                <a:avLst/>
              </a:prstGeom>
            </p:spPr>
          </p:pic>
          <p:sp>
            <p:nvSpPr>
              <p:cNvPr id="16" name="Овал 15"/>
              <p:cNvSpPr/>
              <p:nvPr/>
            </p:nvSpPr>
            <p:spPr>
              <a:xfrm>
                <a:off x="4370295" y="2038712"/>
                <a:ext cx="2481034" cy="2624712"/>
              </a:xfrm>
              <a:prstGeom prst="ellipse">
                <a:avLst/>
              </a:prstGeom>
              <a:blipFill rotWithShape="0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800" b="1" dirty="0"/>
              </a:p>
            </p:txBody>
          </p:sp>
        </p:grp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905" y="-208352"/>
            <a:ext cx="8540369" cy="15204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91113" y="219812"/>
            <a:ext cx="69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Документы для поступления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-180084" y="3819964"/>
            <a:ext cx="5871181" cy="2717460"/>
            <a:chOff x="289244" y="2937135"/>
            <a:chExt cx="7512284" cy="3611520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0927" y="4555963"/>
              <a:ext cx="6030601" cy="148993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354856" y="5089876"/>
              <a:ext cx="4138793" cy="490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4 фото 3х4</a:t>
              </a:r>
              <a:endParaRPr lang="ru-RU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grpSp>
          <p:nvGrpSpPr>
            <p:cNvPr id="43" name="Группа 42"/>
            <p:cNvGrpSpPr>
              <a:grpSpLocks noChangeAspect="1"/>
            </p:cNvGrpSpPr>
            <p:nvPr/>
          </p:nvGrpSpPr>
          <p:grpSpPr>
            <a:xfrm>
              <a:off x="289244" y="2937135"/>
              <a:ext cx="3611520" cy="3611520"/>
              <a:chOff x="3838085" y="1595334"/>
              <a:chExt cx="3361244" cy="3358803"/>
            </a:xfrm>
          </p:grpSpPr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38085" y="1595334"/>
                <a:ext cx="3361244" cy="3358803"/>
              </a:xfrm>
              <a:prstGeom prst="rect">
                <a:avLst/>
              </a:prstGeom>
            </p:spPr>
          </p:pic>
          <p:sp>
            <p:nvSpPr>
              <p:cNvPr id="45" name="Овал 44"/>
              <p:cNvSpPr/>
              <p:nvPr/>
            </p:nvSpPr>
            <p:spPr>
              <a:xfrm>
                <a:off x="4370295" y="2038712"/>
                <a:ext cx="2481034" cy="2624712"/>
              </a:xfrm>
              <a:prstGeom prst="ellipse">
                <a:avLst/>
              </a:prstGeom>
              <a:blipFill rotWithShape="0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800" b="1" dirty="0"/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6084006" y="3863019"/>
            <a:ext cx="5871888" cy="2717460"/>
            <a:chOff x="289244" y="2937135"/>
            <a:chExt cx="7513188" cy="3611520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0927" y="4555962"/>
              <a:ext cx="6030601" cy="148993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663639" y="4925106"/>
              <a:ext cx="4138793" cy="85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Документ об образовании (аттестат, диплом)</a:t>
              </a:r>
              <a:endParaRPr lang="ru-RU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grpSp>
          <p:nvGrpSpPr>
            <p:cNvPr id="51" name="Группа 50"/>
            <p:cNvGrpSpPr>
              <a:grpSpLocks noChangeAspect="1"/>
            </p:cNvGrpSpPr>
            <p:nvPr/>
          </p:nvGrpSpPr>
          <p:grpSpPr>
            <a:xfrm>
              <a:off x="289244" y="2937135"/>
              <a:ext cx="3611520" cy="3611520"/>
              <a:chOff x="3838085" y="1595334"/>
              <a:chExt cx="3361244" cy="3358803"/>
            </a:xfrm>
          </p:grpSpPr>
          <p:pic>
            <p:nvPicPr>
              <p:cNvPr id="52" name="Рисунок 51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38085" y="1595334"/>
                <a:ext cx="3361244" cy="3358803"/>
              </a:xfrm>
              <a:prstGeom prst="rect">
                <a:avLst/>
              </a:prstGeom>
            </p:spPr>
          </p:pic>
          <p:sp>
            <p:nvSpPr>
              <p:cNvPr id="53" name="Овал 52"/>
              <p:cNvSpPr/>
              <p:nvPr/>
            </p:nvSpPr>
            <p:spPr>
              <a:xfrm>
                <a:off x="4390377" y="2030275"/>
                <a:ext cx="2481034" cy="2624712"/>
              </a:xfrm>
              <a:prstGeom prst="ellipse">
                <a:avLst/>
              </a:prstGeom>
              <a:blipFill rotWithShape="0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800" b="1" dirty="0"/>
              </a:p>
            </p:txBody>
          </p:sp>
        </p:grp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5027">
            <a:off x="2987075" y="1479459"/>
            <a:ext cx="2118805" cy="2159191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24" y="4159979"/>
            <a:ext cx="2134177" cy="21235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78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-27233"/>
            <a:ext cx="9751099" cy="3513593"/>
            <a:chOff x="308132" y="1339064"/>
            <a:chExt cx="8898740" cy="351359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132" y="1376306"/>
              <a:ext cx="7169398" cy="339249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946240" y="1339064"/>
              <a:ext cx="5043492" cy="175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indent="1371600">
                <a:lnSpc>
                  <a:spcPts val="6500"/>
                </a:lnSpc>
              </a:pPr>
              <a:r>
                <a:rPr lang="ru-RU" sz="4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 День </a:t>
              </a:r>
            </a:p>
            <a:p>
              <a:pPr marL="266700" indent="88900">
                <a:lnSpc>
                  <a:spcPts val="6500"/>
                </a:lnSpc>
              </a:pPr>
              <a:r>
                <a:rPr lang="ru-RU" sz="4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открытых дверей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49072" y="3750368"/>
              <a:ext cx="5257800" cy="1102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100" algn="ctr">
                <a:lnSpc>
                  <a:spcPts val="8640"/>
                </a:lnSpc>
              </a:pPr>
              <a:endParaRPr lang="ru-RU" sz="5400" b="1" dirty="0" smtClean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330" y="5638404"/>
            <a:ext cx="6515756" cy="816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93" y="1759456"/>
            <a:ext cx="8052163" cy="49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11" y="96566"/>
            <a:ext cx="12192000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32" y="0"/>
            <a:ext cx="11115535" cy="13934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7735" y="55358"/>
            <a:ext cx="9336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Индивидуальная консультация от приемной комиссии</a:t>
            </a:r>
          </a:p>
        </p:txBody>
      </p:sp>
      <p:sp>
        <p:nvSpPr>
          <p:cNvPr id="24" name="Двойная волна 23"/>
          <p:cNvSpPr/>
          <p:nvPr/>
        </p:nvSpPr>
        <p:spPr>
          <a:xfrm>
            <a:off x="373487" y="1880315"/>
            <a:ext cx="4456090" cy="1826653"/>
          </a:xfrm>
          <a:prstGeom prst="doubleWave">
            <a:avLst/>
          </a:prstGeom>
          <a:gradFill flip="none" rotWithShape="1">
            <a:gsLst>
              <a:gs pos="0">
                <a:srgbClr val="B71B1B">
                  <a:shade val="30000"/>
                  <a:satMod val="115000"/>
                </a:srgbClr>
              </a:gs>
              <a:gs pos="50000">
                <a:srgbClr val="B71B1B">
                  <a:shade val="67500"/>
                  <a:satMod val="115000"/>
                </a:srgbClr>
              </a:gs>
              <a:gs pos="100000">
                <a:srgbClr val="B71B1B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HeliosCond" charset="0"/>
                <a:cs typeface="HeliosCond" charset="0"/>
              </a:rPr>
              <a:t>Телефон приемной комиссии</a:t>
            </a:r>
            <a:r>
              <a:rPr lang="ru-RU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HeliosCond" charset="0"/>
                <a:cs typeface="HeliosCond" charset="0"/>
              </a:rPr>
              <a:t>:</a:t>
            </a:r>
          </a:p>
          <a:p>
            <a:pPr algn="ctr"/>
            <a:r>
              <a:rPr lang="ru-RU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HeliosCond" charset="0"/>
                <a:cs typeface="HeliosCond" charset="0"/>
              </a:rPr>
              <a:t> </a:t>
            </a:r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HeliosCond" charset="0"/>
                <a:cs typeface="HeliosCond" charset="0"/>
              </a:rPr>
              <a:t>8 (8313) 25-99-33, 89290540554</a:t>
            </a:r>
          </a:p>
        </p:txBody>
      </p:sp>
      <p:sp>
        <p:nvSpPr>
          <p:cNvPr id="31" name="Двойная волна 30"/>
          <p:cNvSpPr/>
          <p:nvPr/>
        </p:nvSpPr>
        <p:spPr>
          <a:xfrm>
            <a:off x="7174597" y="1880315"/>
            <a:ext cx="4493661" cy="1895341"/>
          </a:xfrm>
          <a:prstGeom prst="doubleWave">
            <a:avLst/>
          </a:prstGeom>
          <a:gradFill flip="none" rotWithShape="1">
            <a:gsLst>
              <a:gs pos="0">
                <a:srgbClr val="B71B1B">
                  <a:shade val="30000"/>
                  <a:satMod val="115000"/>
                </a:srgbClr>
              </a:gs>
              <a:gs pos="50000">
                <a:srgbClr val="B71B1B">
                  <a:shade val="67500"/>
                  <a:satMod val="115000"/>
                </a:srgbClr>
              </a:gs>
              <a:gs pos="100000">
                <a:srgbClr val="B71B1B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bg1"/>
              </a:solidFill>
              <a:ea typeface="HeliosCond" charset="0"/>
              <a:cs typeface="HeliosCond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Вконтакте</a:t>
            </a:r>
            <a:r>
              <a: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: </a:t>
            </a:r>
            <a:endParaRPr lang="ru-RU" sz="2400" b="1" dirty="0" smtClean="0">
              <a:solidFill>
                <a:schemeClr val="bg1"/>
              </a:solidFill>
              <a:ea typeface="HeliosCond" charset="0"/>
              <a:cs typeface="HeliosCond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vk.com/</a:t>
            </a:r>
            <a:r>
              <a:rPr lang="en-US" sz="2400" b="1" dirty="0" err="1" smtClean="0">
                <a:solidFill>
                  <a:schemeClr val="bg1"/>
                </a:solidFill>
                <a:ea typeface="HeliosCond" charset="0"/>
                <a:cs typeface="HeliosCond" charset="0"/>
              </a:rPr>
              <a:t>dzr.ranepa</a:t>
            </a:r>
            <a:endParaRPr lang="ru-RU" sz="2400" b="1" dirty="0" smtClean="0">
              <a:solidFill>
                <a:schemeClr val="bg1"/>
              </a:solidFill>
              <a:ea typeface="HeliosCond" charset="0"/>
              <a:cs typeface="HeliosCond" charset="0"/>
            </a:endParaRPr>
          </a:p>
          <a:p>
            <a:endParaRPr lang="sk-SK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33" name="Двойная волна 32"/>
          <p:cNvSpPr/>
          <p:nvPr/>
        </p:nvSpPr>
        <p:spPr>
          <a:xfrm>
            <a:off x="3733258" y="4334813"/>
            <a:ext cx="4493661" cy="1895341"/>
          </a:xfrm>
          <a:prstGeom prst="doubleWave">
            <a:avLst/>
          </a:prstGeom>
          <a:gradFill flip="none" rotWithShape="1">
            <a:gsLst>
              <a:gs pos="0">
                <a:srgbClr val="B71B1B">
                  <a:shade val="30000"/>
                  <a:satMod val="115000"/>
                </a:srgbClr>
              </a:gs>
              <a:gs pos="50000">
                <a:srgbClr val="B71B1B">
                  <a:shade val="67500"/>
                  <a:satMod val="115000"/>
                </a:srgbClr>
              </a:gs>
              <a:gs pos="100000">
                <a:srgbClr val="B71B1B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bg1"/>
              </a:solidFill>
              <a:ea typeface="HeliosCond" charset="0"/>
              <a:cs typeface="HeliosCond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E-mail</a:t>
            </a:r>
            <a:r>
              <a:rPr lang="ru-RU" sz="24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priem@dzr.ranepa.ru</a:t>
            </a:r>
            <a:endParaRPr lang="sk-SK" sz="24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ea typeface="HeliosCond" charset="0"/>
              <a:cs typeface="HeliosCond" charset="0"/>
            </a:endParaRPr>
          </a:p>
          <a:p>
            <a:endParaRPr lang="sk-SK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9621" y="1760069"/>
            <a:ext cx="14057900" cy="4218410"/>
            <a:chOff x="233779" y="950795"/>
            <a:chExt cx="13620115" cy="421841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5388" y="2210616"/>
              <a:ext cx="7823315" cy="68220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5387" y="2774715"/>
              <a:ext cx="7823315" cy="682209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5387" y="3351657"/>
              <a:ext cx="7823315" cy="682209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5386" y="3919848"/>
              <a:ext cx="7823315" cy="682209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5386" y="4486996"/>
              <a:ext cx="7823315" cy="682209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233779" y="950795"/>
              <a:ext cx="13620115" cy="3518825"/>
              <a:chOff x="233779" y="1151161"/>
              <a:chExt cx="13620115" cy="3518825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233779" y="1151161"/>
                <a:ext cx="11894730" cy="3512805"/>
                <a:chOff x="233779" y="1990350"/>
                <a:chExt cx="11894730" cy="3512805"/>
              </a:xfrm>
            </p:grpSpPr>
            <p:grpSp>
              <p:nvGrpSpPr>
                <p:cNvPr id="6" name="Группа 5"/>
                <p:cNvGrpSpPr/>
                <p:nvPr/>
              </p:nvGrpSpPr>
              <p:grpSpPr>
                <a:xfrm>
                  <a:off x="233779" y="1990350"/>
                  <a:ext cx="11894730" cy="2931049"/>
                  <a:chOff x="234664" y="1898920"/>
                  <a:chExt cx="11894730" cy="2931049"/>
                </a:xfrm>
              </p:grpSpPr>
              <p:grpSp>
                <p:nvGrpSpPr>
                  <p:cNvPr id="7" name="Группа 6"/>
                  <p:cNvGrpSpPr/>
                  <p:nvPr/>
                </p:nvGrpSpPr>
                <p:grpSpPr>
                  <a:xfrm>
                    <a:off x="234664" y="1898920"/>
                    <a:ext cx="9374438" cy="2411166"/>
                    <a:chOff x="1667679" y="1971856"/>
                    <a:chExt cx="9374438" cy="2411166"/>
                  </a:xfrm>
                </p:grpSpPr>
                <p:pic>
                  <p:nvPicPr>
                    <p:cNvPr id="3" name="Рисунок 2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667679" y="1971856"/>
                      <a:ext cx="9374438" cy="133095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2175289" y="2374499"/>
                      <a:ext cx="760934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bg1"/>
                          </a:solidFill>
                          <a:ea typeface="HeliosCond" charset="0"/>
                          <a:cs typeface="HeliosCond" charset="0"/>
                        </a:rPr>
                        <a:t>Контакты приемной комиссии</a:t>
                      </a:r>
                    </a:p>
                  </p:txBody>
                </p:sp>
                <p:sp>
                  <p:nvSpPr>
                    <p:cNvPr id="65" name="TextBox 64"/>
                    <p:cNvSpPr txBox="1"/>
                    <p:nvPr/>
                  </p:nvSpPr>
                  <p:spPr>
                    <a:xfrm>
                      <a:off x="2983495" y="3370856"/>
                      <a:ext cx="6356288" cy="4462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ru-RU" sz="2300" b="1" dirty="0">
                          <a:solidFill>
                            <a:schemeClr val="bg1"/>
                          </a:solidFill>
                          <a:ea typeface="HeliosCond" charset="0"/>
                          <a:cs typeface="HeliosCond" charset="0"/>
                        </a:rPr>
                        <a:t>Адрес: ул. Черняховского, д.24 (кабинет </a:t>
                      </a:r>
                      <a:r>
                        <a:rPr lang="ru-RU" sz="2300" b="1" dirty="0" smtClean="0">
                          <a:solidFill>
                            <a:schemeClr val="bg1"/>
                          </a:solidFill>
                          <a:ea typeface="HeliosCond" charset="0"/>
                          <a:cs typeface="HeliosCond" charset="0"/>
                        </a:rPr>
                        <a:t>204) </a:t>
                      </a:r>
                      <a:endParaRPr lang="ru-RU" sz="2300" b="1" dirty="0">
                        <a:solidFill>
                          <a:schemeClr val="bg1"/>
                        </a:solidFill>
                        <a:ea typeface="HeliosCond" charset="0"/>
                        <a:cs typeface="HeliosCond" charset="0"/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2983495" y="3936746"/>
                      <a:ext cx="8056958" cy="4462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ru-RU" sz="2300" b="1" dirty="0">
                          <a:solidFill>
                            <a:schemeClr val="bg1"/>
                          </a:solidFill>
                          <a:ea typeface="HeliosCond" charset="0"/>
                          <a:cs typeface="HeliosCond" charset="0"/>
                        </a:rPr>
                        <a:t>Телефон приемной комиссии: </a:t>
                      </a:r>
                      <a:r>
                        <a:rPr lang="ru-RU" sz="2300" b="1" dirty="0" smtClean="0">
                          <a:solidFill>
                            <a:schemeClr val="bg1"/>
                          </a:solidFill>
                          <a:ea typeface="HeliosCond" charset="0"/>
                          <a:cs typeface="HeliosCond" charset="0"/>
                        </a:rPr>
                        <a:t>8 (</a:t>
                      </a:r>
                      <a:r>
                        <a:rPr lang="ru-RU" sz="2300" b="1" dirty="0">
                          <a:solidFill>
                            <a:schemeClr val="bg1"/>
                          </a:solidFill>
                          <a:ea typeface="HeliosCond" charset="0"/>
                          <a:cs typeface="HeliosCond" charset="0"/>
                        </a:rPr>
                        <a:t>8313) </a:t>
                      </a:r>
                      <a:r>
                        <a:rPr lang="ru-RU" sz="2300" b="1" dirty="0" smtClean="0">
                          <a:solidFill>
                            <a:schemeClr val="bg1"/>
                          </a:solidFill>
                          <a:ea typeface="HeliosCond" charset="0"/>
                          <a:cs typeface="HeliosCond" charset="0"/>
                        </a:rPr>
                        <a:t>25-99-33, 89290540554</a:t>
                      </a:r>
                      <a:endParaRPr lang="ru-RU" sz="2300" b="1" dirty="0">
                        <a:solidFill>
                          <a:schemeClr val="bg1"/>
                        </a:solidFill>
                        <a:ea typeface="HeliosCond" charset="0"/>
                        <a:cs typeface="HeliosCond" charset="0"/>
                      </a:endParaRPr>
                    </a:p>
                  </p:txBody>
                </p:sp>
              </p:grp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134111" y="4383693"/>
                    <a:ext cx="7995283" cy="4462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sk-SK" sz="2300" b="1" dirty="0">
                        <a:solidFill>
                          <a:schemeClr val="bg1"/>
                        </a:solidFill>
                        <a:ea typeface="HeliosCond" charset="0"/>
                        <a:cs typeface="HeliosCond" charset="0"/>
                      </a:rPr>
                      <a:t>Сайт: </a:t>
                    </a:r>
                    <a:r>
                      <a:rPr lang="sk-SK" sz="2300" b="1" dirty="0" smtClean="0">
                        <a:solidFill>
                          <a:schemeClr val="bg1"/>
                        </a:solidFill>
                        <a:ea typeface="HeliosCond" charset="0"/>
                        <a:cs typeface="HeliosCond" charset="0"/>
                      </a:rPr>
                      <a:t>dzr.ranepa.ru</a:t>
                    </a:r>
                    <a:endParaRPr lang="sk-SK" sz="2300" b="1" dirty="0">
                      <a:solidFill>
                        <a:schemeClr val="bg1"/>
                      </a:solidFill>
                      <a:ea typeface="HeliosCond" charset="0"/>
                      <a:cs typeface="HeliosCond" charset="0"/>
                    </a:endParaRPr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1425385" y="5056879"/>
                  <a:ext cx="7995283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300" b="1" dirty="0" smtClean="0">
                      <a:solidFill>
                        <a:schemeClr val="bg1"/>
                      </a:solidFill>
                      <a:ea typeface="HeliosCond" charset="0"/>
                      <a:cs typeface="HeliosCond" charset="0"/>
                    </a:rPr>
                    <a:t>Вконтакте: </a:t>
                  </a:r>
                  <a:r>
                    <a:rPr lang="en-US" sz="2300" b="1" dirty="0" smtClean="0">
                      <a:solidFill>
                        <a:schemeClr val="bg1"/>
                      </a:solidFill>
                      <a:ea typeface="HeliosCond" charset="0"/>
                      <a:cs typeface="HeliosCond" charset="0"/>
                    </a:rPr>
                    <a:t>vk.com/</a:t>
                  </a:r>
                  <a:r>
                    <a:rPr lang="en-US" sz="2300" b="1" dirty="0" err="1" smtClean="0">
                      <a:solidFill>
                        <a:schemeClr val="bg1"/>
                      </a:solidFill>
                      <a:ea typeface="HeliosCond" charset="0"/>
                      <a:cs typeface="HeliosCond" charset="0"/>
                    </a:rPr>
                    <a:t>dzr.ranepa</a:t>
                  </a:r>
                  <a:endParaRPr lang="sk-SK" sz="2300" b="1" dirty="0">
                    <a:solidFill>
                      <a:schemeClr val="bg1"/>
                    </a:solidFill>
                    <a:ea typeface="HeliosCond" charset="0"/>
                    <a:cs typeface="HeliosCond" charset="0"/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5858611" y="4223710"/>
                <a:ext cx="7995283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Instagram</a:t>
                </a:r>
                <a:r>
                  <a:rPr lang="ru-RU" sz="23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: </a:t>
                </a:r>
                <a:r>
                  <a:rPr lang="en-US" sz="23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@</a:t>
                </a:r>
                <a:r>
                  <a:rPr lang="en-US" sz="2300" b="1" dirty="0" err="1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dzr_ranepa</a:t>
                </a:r>
                <a:endParaRPr lang="sk-SK" sz="23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3543647" y="5458124"/>
            <a:ext cx="82522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E-mail</a:t>
            </a:r>
            <a:r>
              <a:rPr lang="ru-RU" sz="23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: </a:t>
            </a:r>
            <a:r>
              <a:rPr lang="en-US" sz="2300" b="1" dirty="0" err="1" smtClean="0">
                <a:solidFill>
                  <a:schemeClr val="bg1"/>
                </a:solidFill>
                <a:ea typeface="HeliosCond" charset="0"/>
                <a:cs typeface="HeliosCond" charset="0"/>
              </a:rPr>
              <a:t>priem@dzr.ranepa.ru</a:t>
            </a:r>
            <a:endParaRPr lang="sk-SK" sz="23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234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23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934" y="1971855"/>
            <a:ext cx="41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0636"/>
            <a:ext cx="3369412" cy="13741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8643" y="5356898"/>
            <a:ext cx="2963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234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9638" y="2258458"/>
            <a:ext cx="41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070" y="357186"/>
            <a:ext cx="4346260" cy="614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897" y="357185"/>
            <a:ext cx="4347029" cy="614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5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43606" y="3246480"/>
            <a:ext cx="8120472" cy="3611520"/>
            <a:chOff x="138769" y="2937135"/>
            <a:chExt cx="7770113" cy="3611520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0927" y="4555963"/>
              <a:ext cx="6030601" cy="148993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538763" y="4902245"/>
              <a:ext cx="43701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Диплом государственного</a:t>
              </a:r>
            </a:p>
            <a:p>
              <a:r>
                <a:rPr lang="ru-RU" sz="2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образца</a:t>
              </a:r>
              <a:endPara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grpSp>
          <p:nvGrpSpPr>
            <p:cNvPr id="18" name="Группа 17"/>
            <p:cNvGrpSpPr>
              <a:grpSpLocks noChangeAspect="1"/>
            </p:cNvGrpSpPr>
            <p:nvPr/>
          </p:nvGrpSpPr>
          <p:grpSpPr>
            <a:xfrm>
              <a:off x="138769" y="2937135"/>
              <a:ext cx="3611520" cy="3611520"/>
              <a:chOff x="3698036" y="1595334"/>
              <a:chExt cx="3361244" cy="3358803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98036" y="1595334"/>
                <a:ext cx="3361244" cy="3358803"/>
              </a:xfrm>
              <a:prstGeom prst="rect">
                <a:avLst/>
              </a:prstGeom>
            </p:spPr>
          </p:pic>
          <p:sp>
            <p:nvSpPr>
              <p:cNvPr id="13" name="Овал 12"/>
              <p:cNvSpPr/>
              <p:nvPr/>
            </p:nvSpPr>
            <p:spPr>
              <a:xfrm>
                <a:off x="4219721" y="2066762"/>
                <a:ext cx="2519999" cy="2519999"/>
              </a:xfrm>
              <a:prstGeom prst="ellipse">
                <a:avLst/>
              </a:prstGeom>
              <a:blipFill dpi="0" rotWithShape="1">
                <a:blip r:embed="rId6" cstate="email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tile tx="82550" ty="-101600" sx="38000" sy="49000" flip="none" algn="ctr"/>
              </a:blip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b="1" dirty="0"/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3698733" y="190927"/>
            <a:ext cx="8310409" cy="3721315"/>
            <a:chOff x="3699999" y="-19358"/>
            <a:chExt cx="7805649" cy="3611520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699999" y="1644756"/>
              <a:ext cx="6399924" cy="1489932"/>
            </a:xfrm>
            <a:prstGeom prst="rect">
              <a:avLst/>
            </a:prstGeom>
          </p:spPr>
        </p:pic>
        <p:grpSp>
          <p:nvGrpSpPr>
            <p:cNvPr id="20" name="Группа 19"/>
            <p:cNvGrpSpPr/>
            <p:nvPr/>
          </p:nvGrpSpPr>
          <p:grpSpPr>
            <a:xfrm>
              <a:off x="7894128" y="-19358"/>
              <a:ext cx="3611520" cy="3611520"/>
              <a:chOff x="4679622" y="1732688"/>
              <a:chExt cx="3611520" cy="361152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79622" y="1732688"/>
                <a:ext cx="3611520" cy="3611520"/>
              </a:xfrm>
              <a:prstGeom prst="rect">
                <a:avLst/>
              </a:prstGeom>
            </p:spPr>
          </p:pic>
          <p:sp>
            <p:nvSpPr>
              <p:cNvPr id="14" name="Овал 13"/>
              <p:cNvSpPr/>
              <p:nvPr/>
            </p:nvSpPr>
            <p:spPr>
              <a:xfrm>
                <a:off x="5234830" y="2244390"/>
                <a:ext cx="2707636" cy="2709605"/>
              </a:xfrm>
              <a:prstGeom prst="ellipse">
                <a:avLst/>
              </a:prstGeom>
              <a:blipFill rotWithShape="0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-880662"/>
                  <a:satOff val="-76170"/>
                  <a:lumOff val="-762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b="1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860062" y="2001208"/>
              <a:ext cx="456612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Отсрочка от службы в армии (на очной форме обучения)</a:t>
              </a:r>
              <a:endPara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9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26491" y="3246481"/>
            <a:ext cx="7513188" cy="3611520"/>
            <a:chOff x="289244" y="2937135"/>
            <a:chExt cx="7513188" cy="36115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0927" y="4555963"/>
              <a:ext cx="6030601" cy="14899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66592" y="4925106"/>
              <a:ext cx="40358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Колледж экономики</a:t>
              </a:r>
            </a:p>
            <a:p>
              <a:r>
                <a:rPr lang="ru-RU" sz="2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и права</a:t>
              </a:r>
              <a:endPara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grpSp>
          <p:nvGrpSpPr>
            <p:cNvPr id="14" name="Группа 13"/>
            <p:cNvGrpSpPr>
              <a:grpSpLocks noChangeAspect="1"/>
            </p:cNvGrpSpPr>
            <p:nvPr/>
          </p:nvGrpSpPr>
          <p:grpSpPr>
            <a:xfrm>
              <a:off x="289244" y="2937135"/>
              <a:ext cx="3611520" cy="3611520"/>
              <a:chOff x="3838085" y="1595334"/>
              <a:chExt cx="3361244" cy="3358803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38085" y="1595334"/>
                <a:ext cx="3361244" cy="3358803"/>
              </a:xfrm>
              <a:prstGeom prst="rect">
                <a:avLst/>
              </a:prstGeom>
            </p:spPr>
          </p:pic>
          <p:sp>
            <p:nvSpPr>
              <p:cNvPr id="16" name="Овал 15"/>
              <p:cNvSpPr/>
              <p:nvPr/>
            </p:nvSpPr>
            <p:spPr>
              <a:xfrm>
                <a:off x="4359770" y="2066762"/>
                <a:ext cx="2519999" cy="2519999"/>
              </a:xfrm>
              <a:prstGeom prst="ellipse">
                <a:avLst/>
              </a:prstGeom>
              <a:blipFill rotWithShape="0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800" b="1" dirty="0"/>
              </a:p>
            </p:txBody>
          </p:sp>
        </p:grpSp>
      </p:grpSp>
      <p:grpSp>
        <p:nvGrpSpPr>
          <p:cNvPr id="17" name="Группа 16"/>
          <p:cNvGrpSpPr/>
          <p:nvPr/>
        </p:nvGrpSpPr>
        <p:grpSpPr>
          <a:xfrm>
            <a:off x="4370357" y="224221"/>
            <a:ext cx="7713049" cy="3611520"/>
            <a:chOff x="3699999" y="-19358"/>
            <a:chExt cx="7713049" cy="36115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699999" y="1644756"/>
              <a:ext cx="6399924" cy="1489932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7801528" y="-19358"/>
              <a:ext cx="3611520" cy="3611520"/>
              <a:chOff x="4587022" y="1732688"/>
              <a:chExt cx="3611520" cy="361152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87022" y="1732688"/>
                <a:ext cx="3611520" cy="3611520"/>
              </a:xfrm>
              <a:prstGeom prst="rect">
                <a:avLst/>
              </a:prstGeom>
            </p:spPr>
          </p:pic>
          <p:sp>
            <p:nvSpPr>
              <p:cNvPr id="22" name="Овал 21"/>
              <p:cNvSpPr/>
              <p:nvPr/>
            </p:nvSpPr>
            <p:spPr>
              <a:xfrm>
                <a:off x="5142230" y="2244390"/>
                <a:ext cx="2707636" cy="2709605"/>
              </a:xfrm>
              <a:prstGeom prst="ellipse">
                <a:avLst/>
              </a:prstGeom>
              <a:blipFill rotWithShape="0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-880662"/>
                  <a:satOff val="-76170"/>
                  <a:lumOff val="-762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800" b="1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900763" y="2014433"/>
              <a:ext cx="43791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Факультет управления и экономики</a:t>
              </a:r>
              <a:endPara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55" y="3769698"/>
            <a:ext cx="2656178" cy="2683011"/>
          </a:xfrm>
          <a:prstGeom prst="ellipse">
            <a:avLst/>
          </a:prstGeom>
        </p:spPr>
      </p:pic>
      <p:pic>
        <p:nvPicPr>
          <p:cNvPr id="26" name="Рисунок 25"/>
          <p:cNvPicPr>
            <a:picLocks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0817" y="761295"/>
            <a:ext cx="2664000" cy="2664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81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706"/>
            <a:ext cx="12192000" cy="6865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666" y="719249"/>
            <a:ext cx="10407616" cy="5265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024" y="2258457"/>
            <a:ext cx="375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60483" y="1405009"/>
            <a:ext cx="3655576" cy="143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Программы высшего</a:t>
            </a:r>
          </a:p>
          <a:p>
            <a:r>
              <a:rPr lang="ru-RU" sz="28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образования </a:t>
            </a:r>
          </a:p>
          <a:p>
            <a:r>
              <a:rPr lang="ru-RU" sz="28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(очная форма)</a:t>
            </a:r>
            <a:endParaRPr lang="ru-RU" sz="28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40822" y="2930781"/>
            <a:ext cx="39988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38.03.04 Государственное и муниципальное управление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Эффективное государственное </a:t>
            </a:r>
          </a:p>
          <a:p>
            <a:pPr marL="11113" algn="just"/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и муниципальное управление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91120" y="2947407"/>
            <a:ext cx="3830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38.03.05 Бизнес-информатика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Управление контентом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29625" y="4472202"/>
            <a:ext cx="3801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38.03.01 Экономика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Финансы и кредит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2338" y="4384288"/>
            <a:ext cx="3929662" cy="1642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85487" y="4428548"/>
            <a:ext cx="3685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38.03.02 Менеджмент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Управление</a:t>
            </a:r>
            <a:r>
              <a:rPr lang="en-US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 </a:t>
            </a: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проектами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97661" y="-847071"/>
            <a:ext cx="11996677" cy="7705072"/>
            <a:chOff x="84797" y="-847072"/>
            <a:chExt cx="11738788" cy="770507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797" y="-847072"/>
              <a:ext cx="11738788" cy="770507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9309" y="5053489"/>
              <a:ext cx="6045757" cy="160500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04004" y="526068"/>
            <a:ext cx="42320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Программы высшего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ea typeface="HeliosCond" charset="0"/>
                <a:cs typeface="HeliosCond" charset="0"/>
              </a:rPr>
              <a:t>образования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ea typeface="HeliosCond" charset="0"/>
                <a:cs typeface="HeliosCond" charset="0"/>
              </a:rPr>
              <a:t>(</a:t>
            </a:r>
            <a:r>
              <a:rPr lang="ru-RU" sz="28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очно-заочная </a:t>
            </a:r>
            <a:r>
              <a:rPr lang="ru-RU" sz="2800" dirty="0">
                <a:solidFill>
                  <a:schemeClr val="bg1"/>
                </a:solidFill>
                <a:ea typeface="HeliosCond" charset="0"/>
                <a:cs typeface="HeliosCond" charset="0"/>
              </a:rPr>
              <a:t>форма)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20046" y="2066825"/>
            <a:ext cx="4146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38.03.04 Государственное и муниципальное управление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Эффективное государственное и муниципальное управление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47410" y="2129891"/>
            <a:ext cx="3796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38.03.05 Бизнес-информатика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Управление контентом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00573" y="3607582"/>
            <a:ext cx="3796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38.03.01 Экономика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Бухгалтерский учет, анализ и аудит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Финансы и кредит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5747" y="3628249"/>
            <a:ext cx="3796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38.03.02 Менеджмент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Управление проектами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2684" y="5173924"/>
            <a:ext cx="3796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38.03.06 Торговое дело</a:t>
            </a:r>
          </a:p>
          <a:p>
            <a:pPr marL="11113" indent="307975" algn="just">
              <a:buFont typeface="Arial" charset="0"/>
              <a:buChar char="•"/>
            </a:pPr>
            <a:r>
              <a:rPr lang="ru-RU" sz="2100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Логистика в торговле</a:t>
            </a:r>
            <a:endParaRPr lang="ru-RU" sz="2100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934" y="1971855"/>
            <a:ext cx="414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114554" y="2875642"/>
            <a:ext cx="5279439" cy="2720189"/>
            <a:chOff x="2518611" y="3243138"/>
            <a:chExt cx="5279439" cy="2720189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4419310" y="4754880"/>
              <a:ext cx="3219265" cy="778520"/>
              <a:chOff x="3900762" y="1980118"/>
              <a:chExt cx="6391776" cy="1191960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900762" y="1981083"/>
                <a:ext cx="6391776" cy="1190995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b="1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3900766" y="1980118"/>
                <a:ext cx="6391772" cy="69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b="1"/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2518611" y="3243138"/>
              <a:ext cx="2764305" cy="2720189"/>
              <a:chOff x="27329" y="2885121"/>
              <a:chExt cx="3611520" cy="3611520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29" y="2885121"/>
                <a:ext cx="3611520" cy="3611520"/>
              </a:xfrm>
              <a:prstGeom prst="rect">
                <a:avLst/>
              </a:prstGeom>
            </p:spPr>
          </p:pic>
          <p:sp>
            <p:nvSpPr>
              <p:cNvPr id="46" name="Овал 45"/>
              <p:cNvSpPr>
                <a:spLocks noChangeAspect="1"/>
              </p:cNvSpPr>
              <p:nvPr/>
            </p:nvSpPr>
            <p:spPr>
              <a:xfrm>
                <a:off x="600891" y="3425415"/>
                <a:ext cx="2661875" cy="2661875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b="1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2989947" y="3688563"/>
              <a:ext cx="109728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4</a:t>
              </a:r>
              <a:endParaRPr lang="ru-RU" sz="115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57193" y="4310740"/>
              <a:ext cx="12924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ГОДА</a:t>
              </a:r>
              <a:endParaRPr lang="ru-RU" sz="36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40186" y="4836599"/>
              <a:ext cx="2757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Очная форма</a:t>
              </a:r>
              <a:endParaRPr lang="ru-RU" sz="32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579" y="-102680"/>
            <a:ext cx="5290331" cy="128622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806934" y="261770"/>
            <a:ext cx="360776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chemeClr val="bg1"/>
                </a:solidFill>
                <a:ea typeface="HeliosCond" charset="0"/>
                <a:cs typeface="HeliosCond" charset="0"/>
              </a:rPr>
              <a:t>Сроки обучения</a:t>
            </a:r>
            <a:endParaRPr lang="ru-RU" sz="3600" b="1" dirty="0">
              <a:solidFill>
                <a:schemeClr val="bg1"/>
              </a:solidFill>
              <a:ea typeface="HeliosCond" charset="0"/>
              <a:cs typeface="HeliosCond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209422" y="2798875"/>
            <a:ext cx="5793670" cy="2972348"/>
            <a:chOff x="132759" y="3542752"/>
            <a:chExt cx="5793670" cy="272018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32759" y="3542752"/>
              <a:ext cx="5793670" cy="2720189"/>
              <a:chOff x="2518611" y="3243138"/>
              <a:chExt cx="5793670" cy="2720189"/>
            </a:xfrm>
          </p:grpSpPr>
          <p:grpSp>
            <p:nvGrpSpPr>
              <p:cNvPr id="34" name="Группа 33"/>
              <p:cNvGrpSpPr/>
              <p:nvPr/>
            </p:nvGrpSpPr>
            <p:grpSpPr>
              <a:xfrm>
                <a:off x="4419311" y="4754880"/>
                <a:ext cx="3600852" cy="778520"/>
                <a:chOff x="3900764" y="1980118"/>
                <a:chExt cx="7149409" cy="1191960"/>
              </a:xfrm>
            </p:grpSpPr>
            <p:sp>
              <p:nvSpPr>
                <p:cNvPr id="24" name="Прямоугольник 23"/>
                <p:cNvSpPr/>
                <p:nvPr/>
              </p:nvSpPr>
              <p:spPr>
                <a:xfrm>
                  <a:off x="3900764" y="1981083"/>
                  <a:ext cx="7149409" cy="1190995"/>
                </a:xfrm>
                <a:prstGeom prst="rect">
                  <a:avLst/>
                </a:prstGeom>
                <a:solidFill>
                  <a:srgbClr val="7272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="1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3900766" y="1980118"/>
                  <a:ext cx="7149407" cy="69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="1"/>
                </a:p>
              </p:txBody>
            </p:sp>
          </p:grpSp>
          <p:grpSp>
            <p:nvGrpSpPr>
              <p:cNvPr id="6" name="Группа 5"/>
              <p:cNvGrpSpPr/>
              <p:nvPr/>
            </p:nvGrpSpPr>
            <p:grpSpPr>
              <a:xfrm>
                <a:off x="2518611" y="3243138"/>
                <a:ext cx="2764305" cy="2720189"/>
                <a:chOff x="27329" y="2885121"/>
                <a:chExt cx="3611520" cy="3611520"/>
              </a:xfrm>
            </p:grpSpPr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329" y="2885121"/>
                  <a:ext cx="3611520" cy="3611520"/>
                </a:xfrm>
                <a:prstGeom prst="rect">
                  <a:avLst/>
                </a:prstGeom>
              </p:spPr>
            </p:pic>
            <p:sp>
              <p:nvSpPr>
                <p:cNvPr id="4" name="Овал 3"/>
                <p:cNvSpPr>
                  <a:spLocks noChangeAspect="1"/>
                </p:cNvSpPr>
                <p:nvPr/>
              </p:nvSpPr>
              <p:spPr>
                <a:xfrm>
                  <a:off x="600891" y="3425415"/>
                  <a:ext cx="2661875" cy="2661875"/>
                </a:xfrm>
                <a:prstGeom prst="ellipse">
                  <a:avLst/>
                </a:pr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="1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5137953" y="4652545"/>
                <a:ext cx="317432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chemeClr val="bg1"/>
                    </a:solidFill>
                    <a:ea typeface="HeliosCond" charset="0"/>
                    <a:cs typeface="HeliosCond" charset="0"/>
                  </a:rPr>
                  <a:t>Очно-заочная форма</a:t>
                </a:r>
                <a:endParaRPr lang="ru-RU" sz="3200" b="1" dirty="0">
                  <a:solidFill>
                    <a:schemeClr val="bg1"/>
                  </a:solidFill>
                  <a:ea typeface="HeliosCond" charset="0"/>
                  <a:cs typeface="HeliosCond" charset="0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724630" y="3792719"/>
              <a:ext cx="166050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4</a:t>
              </a:r>
              <a:endParaRPr lang="ru-RU" sz="88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10151" y="4348971"/>
              <a:ext cx="2037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ГОДА</a:t>
              </a:r>
              <a:endParaRPr lang="ru-RU" sz="36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4516" y="4596624"/>
              <a:ext cx="1660507" cy="121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dirty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78200" y="5102237"/>
              <a:ext cx="2037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МЕСЯЦЕВ</a:t>
              </a:r>
              <a:endParaRPr lang="ru-RU" sz="20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2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150"/>
            <a:ext cx="12192000" cy="688115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706678" y="193498"/>
            <a:ext cx="11855393" cy="2430432"/>
            <a:chOff x="1264579" y="2386686"/>
            <a:chExt cx="9013871" cy="213199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7679" y="2595725"/>
              <a:ext cx="8322482" cy="1630118"/>
            </a:xfrm>
            <a:prstGeom prst="hexagon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1264579" y="2386686"/>
              <a:ext cx="5953415" cy="891103"/>
            </a:xfrm>
            <a:prstGeom prst="hexagon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Как поступить?</a:t>
              </a:r>
              <a:endParaRPr lang="ru-RU" sz="48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415406" y="3177764"/>
              <a:ext cx="7197386" cy="891103"/>
            </a:xfrm>
            <a:prstGeom prst="hexagon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На базе среднего общего образования (11 классов) </a:t>
              </a:r>
            </a:p>
            <a:p>
              <a:r>
                <a:rPr lang="ru-RU" sz="2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– по результатам ЕГЭ</a:t>
              </a:r>
              <a:endPara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27679" y="4031453"/>
              <a:ext cx="7350771" cy="487225"/>
            </a:xfrm>
            <a:prstGeom prst="hexagon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06934" y="1971855"/>
            <a:ext cx="4144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4577" y="3703364"/>
            <a:ext cx="6526282" cy="2720189"/>
            <a:chOff x="2518611" y="3243138"/>
            <a:chExt cx="6526282" cy="272018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419310" y="4754880"/>
              <a:ext cx="4061010" cy="778520"/>
              <a:chOff x="3900762" y="1980118"/>
              <a:chExt cx="8063041" cy="119196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3900762" y="1981083"/>
                <a:ext cx="8063039" cy="1190995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900766" y="1980118"/>
                <a:ext cx="8063037" cy="69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2518611" y="3243138"/>
              <a:ext cx="2764305" cy="2720189"/>
              <a:chOff x="27329" y="2885121"/>
              <a:chExt cx="3611520" cy="361152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29" y="2885121"/>
                <a:ext cx="3611520" cy="3611520"/>
              </a:xfrm>
              <a:prstGeom prst="rect">
                <a:avLst/>
              </a:prstGeom>
            </p:spPr>
          </p:pic>
          <p:sp>
            <p:nvSpPr>
              <p:cNvPr id="16" name="Овал 15"/>
              <p:cNvSpPr>
                <a:spLocks noChangeAspect="1"/>
              </p:cNvSpPr>
              <p:nvPr/>
            </p:nvSpPr>
            <p:spPr>
              <a:xfrm>
                <a:off x="600891" y="3425415"/>
                <a:ext cx="2661875" cy="2661875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026289" y="4475156"/>
              <a:ext cx="18764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ru-RU" sz="9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18 </a:t>
              </a:r>
              <a:r>
                <a:rPr lang="ru-RU" sz="4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июня</a:t>
              </a:r>
              <a:endParaRPr lang="ru-RU" sz="4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82916" y="4799280"/>
              <a:ext cx="3761977" cy="748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Начало приема документов</a:t>
              </a:r>
              <a:endPara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859945" y="3703364"/>
            <a:ext cx="5961709" cy="2720189"/>
            <a:chOff x="2518611" y="3243138"/>
            <a:chExt cx="5961709" cy="2720189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4419310" y="4754880"/>
              <a:ext cx="4061010" cy="778520"/>
              <a:chOff x="3900762" y="1980118"/>
              <a:chExt cx="8063041" cy="1191960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3900762" y="1981083"/>
                <a:ext cx="8063039" cy="1190995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3900766" y="1980118"/>
                <a:ext cx="8063037" cy="69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2518611" y="3243138"/>
              <a:ext cx="2764305" cy="2720189"/>
              <a:chOff x="27329" y="2885121"/>
              <a:chExt cx="3611520" cy="3611520"/>
            </a:xfrm>
          </p:grpSpPr>
          <p:pic>
            <p:nvPicPr>
              <p:cNvPr id="36" name="Рисунок 3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29" y="2885121"/>
                <a:ext cx="3611520" cy="3611520"/>
              </a:xfrm>
              <a:prstGeom prst="rect">
                <a:avLst/>
              </a:prstGeom>
            </p:spPr>
          </p:pic>
          <p:sp>
            <p:nvSpPr>
              <p:cNvPr id="37" name="Овал 36"/>
              <p:cNvSpPr>
                <a:spLocks noChangeAspect="1"/>
              </p:cNvSpPr>
              <p:nvPr/>
            </p:nvSpPr>
            <p:spPr>
              <a:xfrm>
                <a:off x="600891" y="3425415"/>
                <a:ext cx="2661875" cy="2661875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026289" y="4475156"/>
              <a:ext cx="18764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ru-RU" sz="96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23 </a:t>
              </a:r>
              <a:r>
                <a:rPr lang="ru-RU" sz="4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июля</a:t>
              </a:r>
              <a:endParaRPr lang="ru-RU" sz="4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82917" y="4799280"/>
              <a:ext cx="3045068" cy="734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a typeface="HeliosCond" charset="0"/>
                  <a:cs typeface="HeliosCond" charset="0"/>
                </a:rPr>
                <a:t>Завершение приема документов</a:t>
              </a:r>
              <a:endParaRPr lang="ru-RU" sz="2400" b="1" dirty="0">
                <a:solidFill>
                  <a:schemeClr val="bg1"/>
                </a:solidFill>
                <a:ea typeface="HeliosCond" charset="0"/>
                <a:cs typeface="HeliosCo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0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</TotalTime>
  <Words>697</Words>
  <Application>Microsoft Office PowerPoint</Application>
  <PresentationFormat>Произвольный</PresentationFormat>
  <Paragraphs>165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Шебалов А.Д.</dc:creator>
  <cp:lastModifiedBy>Пользователь</cp:lastModifiedBy>
  <cp:revision>222</cp:revision>
  <cp:lastPrinted>2018-01-26T13:24:18Z</cp:lastPrinted>
  <dcterms:created xsi:type="dcterms:W3CDTF">2017-01-18T15:37:32Z</dcterms:created>
  <dcterms:modified xsi:type="dcterms:W3CDTF">2021-03-04T08:07:45Z</dcterms:modified>
</cp:coreProperties>
</file>